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2" r:id="rId2"/>
    <p:sldId id="343" r:id="rId3"/>
    <p:sldId id="336" r:id="rId4"/>
    <p:sldId id="338" r:id="rId5"/>
    <p:sldId id="339" r:id="rId6"/>
    <p:sldId id="341" r:id="rId7"/>
    <p:sldId id="340" r:id="rId8"/>
    <p:sldId id="258" r:id="rId9"/>
    <p:sldId id="259" r:id="rId10"/>
    <p:sldId id="260" r:id="rId11"/>
    <p:sldId id="262" r:id="rId12"/>
    <p:sldId id="263" r:id="rId13"/>
    <p:sldId id="264" r:id="rId14"/>
    <p:sldId id="267" r:id="rId15"/>
    <p:sldId id="268" r:id="rId16"/>
    <p:sldId id="269" r:id="rId17"/>
    <p:sldId id="270" r:id="rId18"/>
    <p:sldId id="271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3" r:id="rId37"/>
    <p:sldId id="345" r:id="rId38"/>
    <p:sldId id="294" r:id="rId39"/>
    <p:sldId id="296" r:id="rId40"/>
    <p:sldId id="297" r:id="rId41"/>
    <p:sldId id="298" r:id="rId42"/>
    <p:sldId id="300" r:id="rId43"/>
    <p:sldId id="301" r:id="rId44"/>
    <p:sldId id="303" r:id="rId45"/>
    <p:sldId id="304" r:id="rId46"/>
    <p:sldId id="346" r:id="rId47"/>
    <p:sldId id="306" r:id="rId48"/>
    <p:sldId id="307" r:id="rId49"/>
    <p:sldId id="308" r:id="rId50"/>
    <p:sldId id="310" r:id="rId51"/>
    <p:sldId id="311" r:id="rId52"/>
    <p:sldId id="344" r:id="rId5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5020" autoAdjust="0"/>
  </p:normalViewPr>
  <p:slideViewPr>
    <p:cSldViewPr snapToGrid="0">
      <p:cViewPr varScale="1">
        <p:scale>
          <a:sx n="79" d="100"/>
          <a:sy n="79" d="100"/>
        </p:scale>
        <p:origin x="7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FFE84-ADB0-4689-CC9A-1818F6A8A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240510-6E73-71D5-A37D-01A2B3BB7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EEC7F-FFA4-B555-0B68-EACE06E38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F3D4-FDB7-43B0-AE16-F3D25963A771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9022B-EDBC-5FFA-7F5E-E63C0D1E8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6323E-BFC4-025E-0DDC-A48F153E3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C3F29-08CD-41FE-9E91-3F8DD26326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333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E2AC-1560-0932-FA4B-665F80C32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BBEB55-0E67-3715-7C51-2709B2185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F3D4-FDB7-43B0-AE16-F3D25963A771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032BA-A3B2-09BE-8403-78E5F55D4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D0929-6BAE-3DCA-DC04-C62E1AE08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C3F29-08CD-41FE-9E91-3F8DD26326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9019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7FE45-1793-3B6D-64DF-2845F36CC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742700-CC9E-5ACF-26A7-B80D0CF02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F3D4-FDB7-43B0-AE16-F3D25963A771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2B5327-2C95-F7D5-5955-B5E654B2B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4F66A2-8C9F-28B1-7A70-D6E3061EB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C3F29-08CD-41FE-9E91-3F8DD26326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632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59F9D1-54B6-8184-97D1-265212D4D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F3D4-FDB7-43B0-AE16-F3D25963A771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C3AB01-A154-97C7-41E2-7498E0CC6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120F3-FC0A-7150-6CCB-B37477A7C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C3F29-08CD-41FE-9E91-3F8DD26326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0280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62C1D-BF66-BA7D-30E1-CD4B49AB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A344F-A662-623F-0FAF-01834435E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26DA55-1396-D86F-14D1-3799446DF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C205A-1AA6-FCE0-B2D2-3E09FA551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F3D4-FDB7-43B0-AE16-F3D25963A771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54B681-9957-F566-A660-ECAB9FFD6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6AC0A-8A51-5B96-92FF-BF486FC0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C3F29-08CD-41FE-9E91-3F8DD26326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9459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85C77-4DEE-AAE9-E1B1-6452BC4D0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191ABE-C56D-7C97-429F-A7390C7DAA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5DE99-1EE9-F290-1B30-C06E08308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B04C9F-7A61-659C-DE82-35824958F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F3D4-FDB7-43B0-AE16-F3D25963A771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3B8D6-3030-9097-7B15-A63F9264B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94526-BD0B-A817-B5E3-CC688ACFE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C3F29-08CD-41FE-9E91-3F8DD26326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032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6B805-8C43-D715-7572-32B0F0A1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857384-187A-E3F2-3797-CA9E28D59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11731-A828-27B1-47A4-7797197DE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F3D4-FDB7-43B0-AE16-F3D25963A771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681B2-BB3B-C142-3D11-BD6EE2BA2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69C9A-D1C8-D6E6-ABF0-32185D9C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C3F29-08CD-41FE-9E91-3F8DD26326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12563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787B0-B5BA-1A61-356B-67068DAF19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3DFD8B-8154-0878-F06D-D6C850CD3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2A5D1-379A-C0D3-78F6-D02A8AABC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F3D4-FDB7-43B0-AE16-F3D25963A771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2FADE-32C7-0F6E-41DC-72B25D36E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59B56-67E1-9E28-60E0-55ED531B7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C3F29-08CD-41FE-9E91-3F8DD26326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00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7327-3D8B-C6F3-B95B-70E44566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>
            <a:normAutofit/>
          </a:bodyPr>
          <a:lstStyle>
            <a:lvl1pPr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858EF-A1F5-F55D-DCB5-758652A2C0E5}"/>
              </a:ext>
            </a:extLst>
          </p:cNvPr>
          <p:cNvSpPr txBox="1"/>
          <p:nvPr userDrawn="1"/>
        </p:nvSpPr>
        <p:spPr>
          <a:xfrm>
            <a:off x="7998691" y="4941454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F93734-CF00-B81B-F52E-4B4C6EA9138B}"/>
              </a:ext>
            </a:extLst>
          </p:cNvPr>
          <p:cNvSpPr txBox="1"/>
          <p:nvPr userDrawn="1"/>
        </p:nvSpPr>
        <p:spPr>
          <a:xfrm>
            <a:off x="7881498" y="2301011"/>
            <a:ext cx="1019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Results:</a:t>
            </a:r>
            <a:endParaRPr lang="ru-RU" sz="2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BEEEFC-6C9D-8D7E-1D40-E90C49051AF8}"/>
              </a:ext>
            </a:extLst>
          </p:cNvPr>
          <p:cNvSpPr txBox="1"/>
          <p:nvPr userDrawn="1"/>
        </p:nvSpPr>
        <p:spPr>
          <a:xfrm>
            <a:off x="7881498" y="4566471"/>
            <a:ext cx="1402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Comments:</a:t>
            </a:r>
            <a:endParaRPr lang="ru-RU" sz="2000" b="1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64492421-7BCD-0A41-931C-F32735136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98691" y="2701121"/>
            <a:ext cx="3995513" cy="1760883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ru-RU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F1BBD2AC-554A-141C-468D-34A2F51E7A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98691" y="4960419"/>
            <a:ext cx="3995513" cy="176088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6CC66-D809-4BAA-50B3-ED40E846C215}"/>
              </a:ext>
            </a:extLst>
          </p:cNvPr>
          <p:cNvSpPr txBox="1"/>
          <p:nvPr userDrawn="1"/>
        </p:nvSpPr>
        <p:spPr>
          <a:xfrm>
            <a:off x="8124801" y="75738"/>
            <a:ext cx="1551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Adrian’s plots: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587314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888E3-DA86-B05B-3F14-7660E65C2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643E4-4582-CF34-F411-877418010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4F8D9-EE09-5ED3-10B1-AFEA032C7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F3D4-FDB7-43B0-AE16-F3D25963A771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FE0AC-4441-E3C3-BE76-760D47CF3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6E085-B6A4-B38A-E960-6F015756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C3F29-08CD-41FE-9E91-3F8DD26326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4920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8630-B854-663B-BCF2-3A6147045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D0E16-B9E9-F7AC-66E2-C74C5DB8D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3F054-11A5-0785-B2CE-995EEC05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F3D4-FDB7-43B0-AE16-F3D25963A771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E1FC3-ECAF-ECA9-AD83-3B32B9298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76C76-FF99-0915-4B96-AE8C3ADE9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C3F29-08CD-41FE-9E91-3F8DD26326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19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8F7E9-D5BD-E052-756C-1D07B0DA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0A8C7-25EE-4C62-CD23-2DA1EFBE07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34F393-2AA8-E006-2DA7-6BB2D816A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7E7F7-F24C-015A-63CD-853EC3C27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F3D4-FDB7-43B0-AE16-F3D25963A771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8BDC3-9641-ECC1-81E8-EE58AA76A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72437-5852-FB92-6ED8-EFFE83BA3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C3F29-08CD-41FE-9E91-3F8DD26326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577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B658B-D426-5AD4-71C8-DE8188D5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253F6-08F8-C7AD-8B14-E1448052E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C7A1C0-5505-DA07-183F-855CEA382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6E88EC-C24D-303C-429F-C42964BC72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892F99-2FC7-3997-C715-8F45533586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FB5504-CF54-8432-C510-C113581A2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F3D4-FDB7-43B0-AE16-F3D25963A771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52EC4E-FAB1-F063-5524-041A0E48A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269080-A0ED-9D90-DFDA-42F1FB7E6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C3F29-08CD-41FE-9E91-3F8DD26326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6019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4A41-7E50-BBA6-9EE2-CA3C46454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>
            <a:normAutofit/>
          </a:bodyPr>
          <a:lstStyle>
            <a:lvl1pPr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928FC0-2AA4-AA28-B62A-22FD599A0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F3D4-FDB7-43B0-AE16-F3D25963A771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562B0-83FA-6110-66BB-8A43D2AF3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8A0EF-167D-BBD5-598A-DC3C57508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C3F29-08CD-41FE-9E91-3F8DD263267B}" type="slidenum">
              <a:rPr lang="ru-RU" smtClean="0"/>
              <a:t>‹#›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032DD-1D3D-2F26-19ED-B92B5DC29BD5}"/>
              </a:ext>
            </a:extLst>
          </p:cNvPr>
          <p:cNvSpPr txBox="1"/>
          <p:nvPr userDrawn="1"/>
        </p:nvSpPr>
        <p:spPr>
          <a:xfrm>
            <a:off x="8472791" y="3471624"/>
            <a:ext cx="204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Comments:</a:t>
            </a:r>
            <a:endParaRPr lang="ru-RU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B221A5-EB81-7321-F68C-3C2B1A16C7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72791" y="3840956"/>
            <a:ext cx="3609975" cy="2146061"/>
          </a:xfrm>
        </p:spPr>
        <p:txBody>
          <a:bodyPr/>
          <a:lstStyle>
            <a:lvl1pPr marL="0" indent="0" algn="just">
              <a:buNone/>
              <a:defRPr sz="1800"/>
            </a:lvl1pPr>
            <a:lvl2pPr marL="457200" indent="0" algn="just">
              <a:buNone/>
              <a:defRPr/>
            </a:lvl2pPr>
            <a:lvl3pPr marL="914400" indent="0" algn="just">
              <a:buNone/>
              <a:defRPr/>
            </a:lvl3pPr>
            <a:lvl4pPr marL="1371600" indent="0" algn="just">
              <a:buNone/>
              <a:defRPr/>
            </a:lvl4pPr>
            <a:lvl5pPr marL="1828800" indent="0" algn="just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9223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903E8-21AB-5815-DC2B-A3024D19A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ctr"/>
          <a:lstStyle/>
          <a:p>
            <a:r>
              <a:rPr lang="en-GB" dirty="0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818A3C-436D-43A2-0F62-DAE9C090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F3D4-FDB7-43B0-AE16-F3D25963A771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C5D5D9-C457-BCC1-A0CD-3EF493964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2581C7-9B98-B99B-59BC-0B2A6B6A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C3F29-08CD-41FE-9E91-3F8DD263267B}" type="slidenum">
              <a:rPr lang="ru-RU" smtClean="0"/>
              <a:t>‹#›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979B30-49AD-B65B-6B96-3C201062BA03}"/>
              </a:ext>
            </a:extLst>
          </p:cNvPr>
          <p:cNvSpPr txBox="1"/>
          <p:nvPr userDrawn="1"/>
        </p:nvSpPr>
        <p:spPr>
          <a:xfrm>
            <a:off x="320040" y="1676400"/>
            <a:ext cx="5097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Transfer Characteristics before X-ray measurements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046754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508AA-8015-CF51-61C7-EF0E6F796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597B0A-4D3E-F7D2-AA90-907492A0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F3D4-FDB7-43B0-AE16-F3D25963A771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81AE13-E6AE-2053-1A5E-06F02C482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99ABA-8A43-2029-6EC7-9D0F2037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C3F29-08CD-41FE-9E91-3F8DD26326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871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4A41-7E50-BBA6-9EE2-CA3C46454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>
            <a:normAutofit/>
          </a:bodyPr>
          <a:lstStyle>
            <a:lvl1pPr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928FC0-2AA4-AA28-B62A-22FD599A0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F3D4-FDB7-43B0-AE16-F3D25963A771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562B0-83FA-6110-66BB-8A43D2AF3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8A0EF-167D-BBD5-598A-DC3C57508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C3F29-08CD-41FE-9E91-3F8DD263267B}" type="slidenum">
              <a:rPr lang="ru-RU" smtClean="0"/>
              <a:t>‹#›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032DD-1D3D-2F26-19ED-B92B5DC29BD5}"/>
              </a:ext>
            </a:extLst>
          </p:cNvPr>
          <p:cNvSpPr txBox="1"/>
          <p:nvPr userDrawn="1"/>
        </p:nvSpPr>
        <p:spPr>
          <a:xfrm>
            <a:off x="838200" y="4969683"/>
            <a:ext cx="204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Comments:</a:t>
            </a:r>
            <a:endParaRPr lang="ru-RU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B221A5-EB81-7321-F68C-3C2B1A16C7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60694" y="5011670"/>
            <a:ext cx="8893106" cy="1344680"/>
          </a:xfrm>
        </p:spPr>
        <p:txBody>
          <a:bodyPr/>
          <a:lstStyle>
            <a:lvl1pPr marL="0" indent="0" algn="just">
              <a:buNone/>
              <a:defRPr sz="1800"/>
            </a:lvl1pPr>
            <a:lvl2pPr marL="457200" indent="0" algn="just">
              <a:buNone/>
              <a:defRPr/>
            </a:lvl2pPr>
            <a:lvl3pPr marL="914400" indent="0" algn="just">
              <a:buNone/>
              <a:defRPr/>
            </a:lvl3pPr>
            <a:lvl4pPr marL="1371600" indent="0" algn="just">
              <a:buNone/>
              <a:defRPr/>
            </a:lvl4pPr>
            <a:lvl5pPr marL="1828800" indent="0" algn="just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1015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3D5DAD-04FF-4F5D-AC3A-ACD8BD17B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E0F9B-60B4-632F-AC67-66472B4E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D5FD4-EC98-B371-EED3-0D703E373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AF3D4-FDB7-43B0-AE16-F3D25963A771}" type="datetimeFigureOut">
              <a:rPr lang="ru-RU" smtClean="0"/>
              <a:t>15.01.2024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2BCCC-A53C-3D30-FE94-48A3E328FD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D0E04-177E-C142-AAF0-7BA24AB75C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3F29-08CD-41FE-9E91-3F8DD26326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3341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3" r:id="rId7"/>
    <p:sldLayoutId id="2147483665" r:id="rId8"/>
    <p:sldLayoutId id="2147483661" r:id="rId9"/>
    <p:sldLayoutId id="2147483662" r:id="rId10"/>
    <p:sldLayoutId id="2147483660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13.wmf"/><Relationship Id="rId7" Type="http://schemas.openxmlformats.org/officeDocument/2006/relationships/image" Target="../media/image15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7.wmf"/><Relationship Id="rId5" Type="http://schemas.openxmlformats.org/officeDocument/2006/relationships/image" Target="../media/image14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g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6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27.wmf"/><Relationship Id="rId7" Type="http://schemas.openxmlformats.org/officeDocument/2006/relationships/image" Target="../media/image29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31.wmf"/><Relationship Id="rId5" Type="http://schemas.openxmlformats.org/officeDocument/2006/relationships/image" Target="../media/image28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30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2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7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30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image" Target="../media/image52.wmf"/><Relationship Id="rId7" Type="http://schemas.openxmlformats.org/officeDocument/2006/relationships/image" Target="../media/image54.w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43.bin"/><Relationship Id="rId9" Type="http://schemas.openxmlformats.org/officeDocument/2006/relationships/image" Target="../media/image55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7" Type="http://schemas.openxmlformats.org/officeDocument/2006/relationships/image" Target="../media/image58.wmf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47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image" Target="../media/image60.wmf"/><Relationship Id="rId7" Type="http://schemas.openxmlformats.org/officeDocument/2006/relationships/image" Target="../media/image62.wmf"/><Relationship Id="rId2" Type="http://schemas.openxmlformats.org/officeDocument/2006/relationships/oleObject" Target="../embeddings/oleObject50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61.wmf"/><Relationship Id="rId4" Type="http://schemas.openxmlformats.org/officeDocument/2006/relationships/oleObject" Target="../embeddings/oleObject51.bin"/><Relationship Id="rId9" Type="http://schemas.openxmlformats.org/officeDocument/2006/relationships/image" Target="../media/image63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7" Type="http://schemas.openxmlformats.org/officeDocument/2006/relationships/image" Target="../media/image67.wmf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7.bin"/><Relationship Id="rId5" Type="http://schemas.openxmlformats.org/officeDocument/2006/relationships/image" Target="../media/image66.wmf"/><Relationship Id="rId4" Type="http://schemas.openxmlformats.org/officeDocument/2006/relationships/oleObject" Target="../embeddings/oleObject56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oleObject" Target="../embeddings/oleObject58.bin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7" Type="http://schemas.openxmlformats.org/officeDocument/2006/relationships/image" Target="../media/image71.wmf"/><Relationship Id="rId2" Type="http://schemas.openxmlformats.org/officeDocument/2006/relationships/oleObject" Target="../embeddings/oleObject59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61.bin"/><Relationship Id="rId5" Type="http://schemas.openxmlformats.org/officeDocument/2006/relationships/image" Target="../media/image70.wmf"/><Relationship Id="rId4" Type="http://schemas.openxmlformats.org/officeDocument/2006/relationships/oleObject" Target="../embeddings/oleObject60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oleObject" Target="../embeddings/oleObject62.bin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image" Target="../media/image73.wmf"/><Relationship Id="rId7" Type="http://schemas.openxmlformats.org/officeDocument/2006/relationships/image" Target="../media/image75.wmf"/><Relationship Id="rId2" Type="http://schemas.openxmlformats.org/officeDocument/2006/relationships/oleObject" Target="../embeddings/oleObject6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65.bin"/><Relationship Id="rId5" Type="http://schemas.openxmlformats.org/officeDocument/2006/relationships/image" Target="../media/image74.wmf"/><Relationship Id="rId4" Type="http://schemas.openxmlformats.org/officeDocument/2006/relationships/oleObject" Target="../embeddings/oleObject64.bin"/><Relationship Id="rId9" Type="http://schemas.openxmlformats.org/officeDocument/2006/relationships/image" Target="../media/image76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oleObject" Target="../embeddings/oleObject67.bin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oleObject" Target="../embeddings/oleObject69.bin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0.wmf"/><Relationship Id="rId4" Type="http://schemas.openxmlformats.org/officeDocument/2006/relationships/oleObject" Target="../embeddings/oleObject70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3" Type="http://schemas.openxmlformats.org/officeDocument/2006/relationships/image" Target="../media/image81.wmf"/><Relationship Id="rId7" Type="http://schemas.openxmlformats.org/officeDocument/2006/relationships/image" Target="../media/image83.wmf"/><Relationship Id="rId2" Type="http://schemas.openxmlformats.org/officeDocument/2006/relationships/oleObject" Target="../embeddings/oleObject7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3.bin"/><Relationship Id="rId5" Type="http://schemas.openxmlformats.org/officeDocument/2006/relationships/image" Target="../media/image82.wmf"/><Relationship Id="rId4" Type="http://schemas.openxmlformats.org/officeDocument/2006/relationships/oleObject" Target="../embeddings/oleObject72.bin"/><Relationship Id="rId9" Type="http://schemas.openxmlformats.org/officeDocument/2006/relationships/image" Target="../media/image84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7" Type="http://schemas.openxmlformats.org/officeDocument/2006/relationships/image" Target="../media/image87.wmf"/><Relationship Id="rId2" Type="http://schemas.openxmlformats.org/officeDocument/2006/relationships/oleObject" Target="../embeddings/oleObject7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7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76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63/5.0151794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8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3D70-1D4E-6058-0B68-CBEA029BD4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822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Report on Electrical </a:t>
            </a:r>
            <a:r>
              <a:rPr lang="en-US" dirty="0" err="1"/>
              <a:t>Characterisation</a:t>
            </a:r>
            <a:r>
              <a:rPr lang="en-US" dirty="0"/>
              <a:t> of 1-layer MoS2 thin film transistors under X-ray radiation (17/11-22/11)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5F5342-B5AB-830F-1947-399644A6E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43438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The transistors were fabricated by Adrian Tamayo at the University of Strasbourg. The electrical characterization was performed by Mikhail Bandurist in collaboration with Ilaria Fratelli and professor Laura </a:t>
            </a:r>
            <a:r>
              <a:rPr lang="en-US" dirty="0" err="1"/>
              <a:t>Basiricò</a:t>
            </a:r>
            <a:r>
              <a:rPr lang="en-US" dirty="0"/>
              <a:t> at the University of Bologna.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2601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3A26E-25E3-6504-001A-0B14D4703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Sample1_device1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D0044-6B75-25E5-8368-31D6C0329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IDrain</a:t>
            </a:r>
            <a:r>
              <a:rPr lang="en-US" dirty="0"/>
              <a:t> shows no signal, probably, bad connection with </a:t>
            </a:r>
            <a:r>
              <a:rPr lang="en-US" dirty="0" err="1"/>
              <a:t>Nextron</a:t>
            </a:r>
            <a:r>
              <a:rPr lang="en-US" dirty="0"/>
              <a:t>.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F4E2094-4059-DC34-67E6-FCBFF4FC2D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9042484"/>
              </p:ext>
            </p:extLst>
          </p:nvPr>
        </p:nvGraphicFramePr>
        <p:xfrm>
          <a:off x="-490667" y="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490667" y="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7603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2C7270-753E-BB37-DDD1-EF115077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Sample1_device3</a:t>
            </a:r>
            <a:endParaRPr lang="ru-RU" b="1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4E06B7B-68C7-9A6D-068F-21CD6D7726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5335509"/>
              </p:ext>
            </p:extLst>
          </p:nvPr>
        </p:nvGraphicFramePr>
        <p:xfrm>
          <a:off x="-398690" y="1818000"/>
          <a:ext cx="6586130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745AB16-82C4-72DF-9E2F-B4BEF63417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98690" y="1818000"/>
                        <a:ext cx="6586130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1589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7D56-741E-FD3A-2000-3D07CCF98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Sample1_device3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E3C3D-A37A-8EC7-FF78-7C5C3D3407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initial </a:t>
            </a:r>
            <a:r>
              <a:rPr lang="en-US" dirty="0" err="1"/>
              <a:t>trfSat</a:t>
            </a:r>
            <a:r>
              <a:rPr lang="en-US" dirty="0"/>
              <a:t> is good, the final one is also fine, however, the </a:t>
            </a:r>
            <a:r>
              <a:rPr lang="en-US" dirty="0" err="1"/>
              <a:t>IGate</a:t>
            </a:r>
            <a:r>
              <a:rPr lang="en-US" dirty="0"/>
              <a:t> shows significant leakage.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CD503AB-F6F6-2893-37D6-3AA1BC985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825990"/>
              </p:ext>
            </p:extLst>
          </p:nvPr>
        </p:nvGraphicFramePr>
        <p:xfrm>
          <a:off x="-365385" y="164017"/>
          <a:ext cx="6116191" cy="46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65385" y="164017"/>
                        <a:ext cx="6116191" cy="46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F38DD87-0F87-A67D-7FAE-DE04D42AD6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073626"/>
              </p:ext>
            </p:extLst>
          </p:nvPr>
        </p:nvGraphicFramePr>
        <p:xfrm>
          <a:off x="5646898" y="164017"/>
          <a:ext cx="6116190" cy="46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54C50C9-1953-5C6C-F706-85E3706979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6898" y="164017"/>
                        <a:ext cx="6116190" cy="46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18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4015-8450-E164-F6B7-C25B3EFC2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000" b="1" dirty="0"/>
              <a:t>Sample1_device3</a:t>
            </a:r>
            <a:endParaRPr lang="ru-RU" sz="20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3A335E-7B24-4185-D883-B40E88656E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Long relaxation (high concentration of traps?).</a:t>
            </a:r>
          </a:p>
          <a:p>
            <a:r>
              <a:rPr lang="en-US" dirty="0"/>
              <a:t>When the X-ray radiation is ON, </a:t>
            </a:r>
            <a:r>
              <a:rPr lang="en-US" dirty="0" err="1"/>
              <a:t>IDrain</a:t>
            </a:r>
            <a:r>
              <a:rPr lang="en-US" dirty="0"/>
              <a:t> starts to sharply decrease, when X-rays are OFF, </a:t>
            </a:r>
            <a:r>
              <a:rPr lang="en-US" dirty="0" err="1"/>
              <a:t>IDrain</a:t>
            </a:r>
            <a:r>
              <a:rPr lang="en-US" dirty="0"/>
              <a:t> decreases more slowly.</a:t>
            </a:r>
          </a:p>
          <a:p>
            <a:r>
              <a:rPr lang="en-US" dirty="0"/>
              <a:t>At </a:t>
            </a:r>
            <a:r>
              <a:rPr lang="en-US" dirty="0" err="1"/>
              <a:t>ITube</a:t>
            </a:r>
            <a:r>
              <a:rPr lang="en-US" dirty="0"/>
              <a:t>=300uA the noise is too high.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A021459-10A1-6416-882C-04DF0BA620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823718"/>
              </p:ext>
            </p:extLst>
          </p:nvPr>
        </p:nvGraphicFramePr>
        <p:xfrm>
          <a:off x="-127714" y="378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27714" y="378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730D99D-A566-D396-6E03-03C1A549E3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9554485"/>
              </p:ext>
            </p:extLst>
          </p:nvPr>
        </p:nvGraphicFramePr>
        <p:xfrm>
          <a:off x="4106572" y="378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06572" y="378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D5B63C0-6DF4-99D2-C16A-D4C2B142FB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5268946"/>
              </p:ext>
            </p:extLst>
          </p:nvPr>
        </p:nvGraphicFramePr>
        <p:xfrm>
          <a:off x="7957714" y="378000"/>
          <a:ext cx="4234285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4EF6FEE-196D-E74E-69FA-084C10BEEC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7714" y="378000"/>
                        <a:ext cx="4234285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64D1DD5-566D-FB8E-1CD9-DA93532840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5845"/>
              </p:ext>
            </p:extLst>
          </p:nvPr>
        </p:nvGraphicFramePr>
        <p:xfrm>
          <a:off x="1" y="3618000"/>
          <a:ext cx="4234285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E296B51-27BB-B3FE-1814-2398CAA5C1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" y="3618000"/>
                        <a:ext cx="4234285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CFAB30D-FB66-297B-2472-61AC98901C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424531"/>
              </p:ext>
            </p:extLst>
          </p:nvPr>
        </p:nvGraphicFramePr>
        <p:xfrm>
          <a:off x="4106572" y="3618000"/>
          <a:ext cx="4234285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10" imgW="3920760" imgH="3000960" progId="Origin95.Graph">
                  <p:embed/>
                </p:oleObj>
              </mc:Choice>
              <mc:Fallback>
                <p:oleObj name="Graph" r:id="rId10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5C4B106-3C71-3854-4E2E-533ECB981F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06572" y="3618000"/>
                        <a:ext cx="4234285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7330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77E3AF-1A1E-D9B7-7164-6E6110EF5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Sample4_device1</a:t>
            </a:r>
            <a:endParaRPr lang="ru-RU" b="1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BBABDC1-4E2D-B639-F2FA-CCA3E0695A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3196837"/>
              </p:ext>
            </p:extLst>
          </p:nvPr>
        </p:nvGraphicFramePr>
        <p:xfrm>
          <a:off x="-391579" y="1818000"/>
          <a:ext cx="6586130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6C7EE46-8443-1141-9E3E-59C2C9A34D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91579" y="1818000"/>
                        <a:ext cx="6586130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ADA84778-7992-A6F9-F288-1EAD323F385D}"/>
              </a:ext>
            </a:extLst>
          </p:cNvPr>
          <p:cNvGrpSpPr/>
          <p:nvPr/>
        </p:nvGrpSpPr>
        <p:grpSpPr>
          <a:xfrm>
            <a:off x="7848600" y="510381"/>
            <a:ext cx="3240000" cy="6092078"/>
            <a:chOff x="7848600" y="510381"/>
            <a:chExt cx="3240000" cy="609207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67A7F1F-01AB-6942-A280-C910DD0F7784}"/>
                </a:ext>
              </a:extLst>
            </p:cNvPr>
            <p:cNvGrpSpPr/>
            <p:nvPr/>
          </p:nvGrpSpPr>
          <p:grpSpPr>
            <a:xfrm>
              <a:off x="7848600" y="510381"/>
              <a:ext cx="3240000" cy="3240000"/>
              <a:chOff x="6942334" y="2401671"/>
              <a:chExt cx="4319905" cy="431990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1EF3E32-62D6-B8CF-DDA3-651A2A0CFE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2334" y="2401671"/>
                <a:ext cx="4319905" cy="43199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E697211-1981-55E9-3BEA-27A9D551C5FB}"/>
                  </a:ext>
                </a:extLst>
              </p:cNvPr>
              <p:cNvSpPr/>
              <p:nvPr/>
            </p:nvSpPr>
            <p:spPr>
              <a:xfrm>
                <a:off x="10177273" y="4898268"/>
                <a:ext cx="180000" cy="180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B935943-D19C-CBF4-47B1-8D17BFD4EE0E}"/>
                  </a:ext>
                </a:extLst>
              </p:cNvPr>
              <p:cNvSpPr/>
              <p:nvPr/>
            </p:nvSpPr>
            <p:spPr>
              <a:xfrm>
                <a:off x="8119167" y="4144818"/>
                <a:ext cx="180000" cy="180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8F30682-26B1-191B-3644-183437C7570F}"/>
                  </a:ext>
                </a:extLst>
              </p:cNvPr>
              <p:cNvSpPr/>
              <p:nvPr/>
            </p:nvSpPr>
            <p:spPr>
              <a:xfrm>
                <a:off x="9716541" y="3769624"/>
                <a:ext cx="180000" cy="180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47FB2BC-E6A5-A93E-EBF2-EC862548D185}"/>
                  </a:ext>
                </a:extLst>
              </p:cNvPr>
              <p:cNvSpPr/>
              <p:nvPr/>
            </p:nvSpPr>
            <p:spPr>
              <a:xfrm>
                <a:off x="9655116" y="3154904"/>
                <a:ext cx="180000" cy="180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F4BBCD-AA1B-FAA9-EF22-0E1EEA44A2F6}"/>
                  </a:ext>
                </a:extLst>
              </p:cNvPr>
              <p:cNvSpPr txBox="1"/>
              <p:nvPr/>
            </p:nvSpPr>
            <p:spPr>
              <a:xfrm>
                <a:off x="9281262" y="4680491"/>
                <a:ext cx="8290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Device</a:t>
                </a:r>
                <a:r>
                  <a:rPr lang="es-E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</a:t>
                </a:r>
                <a:endPara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9F6033-8ECF-96F3-D038-CEA77D04C79C}"/>
                  </a:ext>
                </a:extLst>
              </p:cNvPr>
              <p:cNvSpPr txBox="1"/>
              <p:nvPr/>
            </p:nvSpPr>
            <p:spPr>
              <a:xfrm>
                <a:off x="8172459" y="3835458"/>
                <a:ext cx="8290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Device</a:t>
                </a:r>
                <a:r>
                  <a:rPr lang="es-E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</a:t>
                </a:r>
                <a:endPara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8F780A-293B-F0DE-DA22-A8363A10254A}"/>
                  </a:ext>
                </a:extLst>
              </p:cNvPr>
              <p:cNvSpPr txBox="1"/>
              <p:nvPr/>
            </p:nvSpPr>
            <p:spPr>
              <a:xfrm>
                <a:off x="9011024" y="3479170"/>
                <a:ext cx="8290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Device</a:t>
                </a:r>
                <a:r>
                  <a:rPr lang="es-E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</a:t>
                </a:r>
                <a:endPara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154746-244D-CA0C-C9CC-55A49DD37E61}"/>
                  </a:ext>
                </a:extLst>
              </p:cNvPr>
              <p:cNvSpPr txBox="1"/>
              <p:nvPr/>
            </p:nvSpPr>
            <p:spPr>
              <a:xfrm>
                <a:off x="9745116" y="2847127"/>
                <a:ext cx="8290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Device</a:t>
                </a:r>
                <a:r>
                  <a:rPr lang="es-E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4</a:t>
                </a:r>
                <a:endPara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7F1B6B-A18C-3C46-5A7E-6E333D55C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71" t="26032" r="28977" b="33151"/>
            <a:stretch/>
          </p:blipFill>
          <p:spPr>
            <a:xfrm rot="5800599">
              <a:off x="8143672" y="3907918"/>
              <a:ext cx="2589936" cy="27991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1092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31B41-1709-7569-C3B9-6B4FE80F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Sample4_device1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E307C-1FB6-10F8-7824-2C9B5E04FD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IDrain</a:t>
            </a:r>
            <a:r>
              <a:rPr lang="en-US" dirty="0"/>
              <a:t> is almost zero, it seemed that the Au electrodes were too damaged.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ABE432F-A89D-41A0-6CCE-B23D094671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337999"/>
              </p:ext>
            </p:extLst>
          </p:nvPr>
        </p:nvGraphicFramePr>
        <p:xfrm>
          <a:off x="0" y="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8168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C5349-9B7C-E88D-4EE6-F8508E07F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Sample6_device1</a:t>
            </a:r>
            <a:endParaRPr lang="ru-RU" b="1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F248DC8-176B-1513-5AFA-63DDA36958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655130"/>
              </p:ext>
            </p:extLst>
          </p:nvPr>
        </p:nvGraphicFramePr>
        <p:xfrm>
          <a:off x="-393744" y="1936520"/>
          <a:ext cx="6586130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BD01671-2A53-68C1-DEFE-7EE2115E71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93744" y="1936520"/>
                        <a:ext cx="6586130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290B424-A5BA-12AE-1EA6-A367CB361E20}"/>
              </a:ext>
            </a:extLst>
          </p:cNvPr>
          <p:cNvGrpSpPr/>
          <p:nvPr/>
        </p:nvGrpSpPr>
        <p:grpSpPr>
          <a:xfrm>
            <a:off x="7727428" y="246147"/>
            <a:ext cx="3240000" cy="3240000"/>
            <a:chOff x="6836240" y="2146176"/>
            <a:chExt cx="4319905" cy="43199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845F12-7C2C-EBC6-34D1-F673DB6DE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6240" y="2146176"/>
              <a:ext cx="4319905" cy="4319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E2A4F64-E01A-EDF8-393F-195FA7430490}"/>
                </a:ext>
              </a:extLst>
            </p:cNvPr>
            <p:cNvSpPr/>
            <p:nvPr/>
          </p:nvSpPr>
          <p:spPr>
            <a:xfrm>
              <a:off x="7458890" y="4055960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26D5DE3-B7EC-CFBD-A8D5-EEB8AD383C43}"/>
                </a:ext>
              </a:extLst>
            </p:cNvPr>
            <p:cNvSpPr/>
            <p:nvPr/>
          </p:nvSpPr>
          <p:spPr>
            <a:xfrm>
              <a:off x="8088582" y="3824899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48CE2BF-3B1D-D1C7-EB8D-F61B8A0106A3}"/>
                </a:ext>
              </a:extLst>
            </p:cNvPr>
            <p:cNvSpPr/>
            <p:nvPr/>
          </p:nvSpPr>
          <p:spPr>
            <a:xfrm>
              <a:off x="8431495" y="3447757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ECCCA5F-42CE-F1C9-DA45-1DD19E9E9DD3}"/>
                </a:ext>
              </a:extLst>
            </p:cNvPr>
            <p:cNvSpPr/>
            <p:nvPr/>
          </p:nvSpPr>
          <p:spPr>
            <a:xfrm>
              <a:off x="10119081" y="3525537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63FD2B-0951-2416-F966-05676FD8CA26}"/>
                </a:ext>
              </a:extLst>
            </p:cNvPr>
            <p:cNvSpPr/>
            <p:nvPr/>
          </p:nvSpPr>
          <p:spPr>
            <a:xfrm>
              <a:off x="10313426" y="4726560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2EE867-DEF9-31F2-66E0-375E057DD042}"/>
                </a:ext>
              </a:extLst>
            </p:cNvPr>
            <p:cNvSpPr txBox="1"/>
            <p:nvPr/>
          </p:nvSpPr>
          <p:spPr>
            <a:xfrm>
              <a:off x="8141874" y="3976934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432E8B-9B16-6917-E689-0D4868FFA63A}"/>
                </a:ext>
              </a:extLst>
            </p:cNvPr>
            <p:cNvSpPr txBox="1"/>
            <p:nvPr/>
          </p:nvSpPr>
          <p:spPr>
            <a:xfrm>
              <a:off x="8581656" y="3224415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F8265A-6A77-3A49-C34E-8AE3715FB126}"/>
                </a:ext>
              </a:extLst>
            </p:cNvPr>
            <p:cNvSpPr txBox="1"/>
            <p:nvPr/>
          </p:nvSpPr>
          <p:spPr>
            <a:xfrm>
              <a:off x="10209081" y="3217760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5BE4CB-3AFF-0B4F-0C98-625C58FD0C36}"/>
                </a:ext>
              </a:extLst>
            </p:cNvPr>
            <p:cNvSpPr txBox="1"/>
            <p:nvPr/>
          </p:nvSpPr>
          <p:spPr>
            <a:xfrm>
              <a:off x="9569245" y="4452616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D31E67A-0685-7ED4-A733-3F3718DF39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6" t="22609" r="20213" b="30146"/>
          <a:stretch/>
        </p:blipFill>
        <p:spPr>
          <a:xfrm rot="10800000">
            <a:off x="7948135" y="3554657"/>
            <a:ext cx="3022600" cy="305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93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10BCCE-979C-FCDD-51CF-6C4243B73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Sample6_device1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D9AAC0-09E1-023A-0F38-961414E8C1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Initial and final </a:t>
            </a:r>
            <a:r>
              <a:rPr lang="en-US" dirty="0" err="1"/>
              <a:t>trfSat</a:t>
            </a:r>
            <a:r>
              <a:rPr lang="en-US" dirty="0"/>
              <a:t> are almost the same and have small hysteresis.</a:t>
            </a:r>
            <a:endParaRPr lang="ru-RU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DE7485A-DCE0-E9E9-8C6F-36510A414B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70922"/>
              </p:ext>
            </p:extLst>
          </p:nvPr>
        </p:nvGraphicFramePr>
        <p:xfrm>
          <a:off x="-382721" y="145472"/>
          <a:ext cx="6116191" cy="46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82721" y="145472"/>
                        <a:ext cx="6116191" cy="46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9089CC2-B5B3-E6B4-61F4-9EAEA53567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381417"/>
              </p:ext>
            </p:extLst>
          </p:nvPr>
        </p:nvGraphicFramePr>
        <p:xfrm>
          <a:off x="5257800" y="145472"/>
          <a:ext cx="6116190" cy="46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6CD8852-4C74-D7BD-9821-7EB45CF7A7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57800" y="145472"/>
                        <a:ext cx="6116190" cy="46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1756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45B3C-2AC0-762D-A892-57F970F4B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Sample6_device1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87B4D2-376A-1744-CB82-07D0D878A6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 high </a:t>
            </a:r>
            <a:r>
              <a:rPr lang="en-US" dirty="0" err="1"/>
              <a:t>ITube</a:t>
            </a:r>
            <a:r>
              <a:rPr lang="en-US" dirty="0"/>
              <a:t>, when the X-ray radiation is ON, </a:t>
            </a:r>
            <a:r>
              <a:rPr lang="en-US" dirty="0" err="1"/>
              <a:t>IDrain</a:t>
            </a:r>
            <a:r>
              <a:rPr lang="en-US" dirty="0"/>
              <a:t> starts to sharply decrease. When X-rays are OFF, </a:t>
            </a:r>
            <a:r>
              <a:rPr lang="en-US" dirty="0" err="1"/>
              <a:t>IDrain</a:t>
            </a:r>
            <a:r>
              <a:rPr lang="en-US" dirty="0"/>
              <a:t> decreases more slowly.</a:t>
            </a:r>
          </a:p>
          <a:p>
            <a:r>
              <a:rPr lang="en-US" dirty="0"/>
              <a:t>At </a:t>
            </a:r>
            <a:r>
              <a:rPr lang="en-US" dirty="0" err="1"/>
              <a:t>ITube</a:t>
            </a:r>
            <a:r>
              <a:rPr lang="en-US" dirty="0"/>
              <a:t>=200uA the tendency is lost.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313EA99-C2F7-8D2F-7715-49758588F7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2775212"/>
              </p:ext>
            </p:extLst>
          </p:nvPr>
        </p:nvGraphicFramePr>
        <p:xfrm>
          <a:off x="3922838" y="301337"/>
          <a:ext cx="4234285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22838" y="301337"/>
                        <a:ext cx="4234285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AE3C73E-9061-25B1-C29C-47F016FF16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933511"/>
              </p:ext>
            </p:extLst>
          </p:nvPr>
        </p:nvGraphicFramePr>
        <p:xfrm>
          <a:off x="7957536" y="301337"/>
          <a:ext cx="4234285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57536" y="301337"/>
                        <a:ext cx="4234285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F031D55-8DBC-91FC-661E-B03DEBE30A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1130532"/>
              </p:ext>
            </p:extLst>
          </p:nvPr>
        </p:nvGraphicFramePr>
        <p:xfrm>
          <a:off x="-111859" y="301337"/>
          <a:ext cx="4234285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E6885F8-E549-BA38-16EA-50FA8C591C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11859" y="301337"/>
                        <a:ext cx="4234285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69B57AA-4630-410A-08F2-A7D7ECB8A5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6810"/>
              </p:ext>
            </p:extLst>
          </p:nvPr>
        </p:nvGraphicFramePr>
        <p:xfrm>
          <a:off x="-111859" y="3429000"/>
          <a:ext cx="42346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1F4F47B-3BE5-1BF7-2F3C-508D90C809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111859" y="3429000"/>
                        <a:ext cx="42346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19693D2-CD2C-28B4-86D2-9CB447E5B6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926248"/>
              </p:ext>
            </p:extLst>
          </p:nvPr>
        </p:nvGraphicFramePr>
        <p:xfrm>
          <a:off x="3923018" y="3429000"/>
          <a:ext cx="4234285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10" imgW="3920760" imgH="3000960" progId="Origin95.Graph">
                  <p:embed/>
                </p:oleObj>
              </mc:Choice>
              <mc:Fallback>
                <p:oleObj name="Graph" r:id="rId10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81EF9C6-20E4-60AC-1D73-01BFD51620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23018" y="3429000"/>
                        <a:ext cx="4234285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0897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F8E8A3-0CDC-D116-1424-01BE9A67F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Sample6_device5</a:t>
            </a:r>
            <a:endParaRPr lang="ru-RU" b="1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DEE4932-C6E6-95E0-9F89-599B2B4D8D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918889"/>
              </p:ext>
            </p:extLst>
          </p:nvPr>
        </p:nvGraphicFramePr>
        <p:xfrm>
          <a:off x="-392114" y="1818000"/>
          <a:ext cx="6586130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FF6714F-CBC7-DADE-F8BC-EE5D329F33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92114" y="1818000"/>
                        <a:ext cx="6586130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4940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58716-950F-4ED9-F7F6-D9313A7BE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Samples</a:t>
            </a:r>
            <a:r>
              <a:rPr lang="es-ES" dirty="0"/>
              <a:t> </a:t>
            </a:r>
            <a:r>
              <a:rPr lang="es-ES" dirty="0" err="1"/>
              <a:t>structure</a:t>
            </a:r>
            <a:r>
              <a:rPr lang="es-ES" dirty="0"/>
              <a:t> and </a:t>
            </a:r>
            <a:r>
              <a:rPr lang="es-ES" dirty="0" err="1"/>
              <a:t>characterization</a:t>
            </a:r>
            <a:endParaRPr lang="en-GB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4A92443-EBC2-097A-0837-C3DE2CB365C1}"/>
              </a:ext>
            </a:extLst>
          </p:cNvPr>
          <p:cNvSpPr/>
          <p:nvPr/>
        </p:nvSpPr>
        <p:spPr>
          <a:xfrm>
            <a:off x="7516326" y="4751624"/>
            <a:ext cx="41617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MEASUREMENTS</a:t>
            </a:r>
          </a:p>
          <a:p>
            <a:endParaRPr lang="en-GB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R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n-type semiconductor</a:t>
            </a:r>
          </a:p>
          <a:p>
            <a:pPr marL="342900" indent="-342900">
              <a:buAutoNum type="arabicParenR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stability in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aire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storage in glove box</a:t>
            </a:r>
          </a:p>
          <a:p>
            <a:pPr marL="342900" indent="-342900">
              <a:buAutoNum type="arabicParenR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measurements were performed reaching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V, and V</a:t>
            </a:r>
            <a:r>
              <a:rPr lang="en-GB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-60 to 60 V</a:t>
            </a:r>
          </a:p>
          <a:p>
            <a:pPr marL="342900" indent="-342900">
              <a:buAutoNum type="arabicParenR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 100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s-E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 V</a:t>
            </a:r>
          </a:p>
        </p:txBody>
      </p:sp>
      <p:sp>
        <p:nvSpPr>
          <p:cNvPr id="63" name="9 CuadroTexto">
            <a:extLst>
              <a:ext uri="{FF2B5EF4-FFF2-40B4-BE49-F238E27FC236}">
                <a16:creationId xmlns:a16="http://schemas.microsoft.com/office/drawing/2014/main" id="{1FCB627E-7529-9321-C798-B78D49342306}"/>
              </a:ext>
            </a:extLst>
          </p:cNvPr>
          <p:cNvSpPr txBox="1"/>
          <p:nvPr/>
        </p:nvSpPr>
        <p:spPr>
          <a:xfrm>
            <a:off x="7516326" y="3610970"/>
            <a:ext cx="41617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contact / Bottom gate </a:t>
            </a:r>
          </a:p>
          <a:p>
            <a:pPr algn="just"/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If you need, you can scratch the surface of the substrates to access the gate.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3017CD-B1E8-E264-7C7A-5501193249A8}"/>
              </a:ext>
            </a:extLst>
          </p:cNvPr>
          <p:cNvSpPr/>
          <p:nvPr/>
        </p:nvSpPr>
        <p:spPr>
          <a:xfrm>
            <a:off x="587229" y="5025007"/>
            <a:ext cx="4689446" cy="8021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1D95BC-472A-E4DA-B38C-3C8EF2ABF93E}"/>
              </a:ext>
            </a:extLst>
          </p:cNvPr>
          <p:cNvSpPr/>
          <p:nvPr/>
        </p:nvSpPr>
        <p:spPr>
          <a:xfrm>
            <a:off x="587229" y="4474480"/>
            <a:ext cx="4689446" cy="5505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A97DD6-6704-0218-EEF6-48DE9C9834F2}"/>
              </a:ext>
            </a:extLst>
          </p:cNvPr>
          <p:cNvSpPr/>
          <p:nvPr/>
        </p:nvSpPr>
        <p:spPr>
          <a:xfrm>
            <a:off x="587229" y="4251274"/>
            <a:ext cx="4689446" cy="223205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E54F43-4948-32BC-20A9-194074521789}"/>
              </a:ext>
            </a:extLst>
          </p:cNvPr>
          <p:cNvSpPr/>
          <p:nvPr/>
        </p:nvSpPr>
        <p:spPr>
          <a:xfrm>
            <a:off x="2130803" y="3983334"/>
            <a:ext cx="1602298" cy="2715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AE20E3-8CAF-FABA-E13A-8B1439EC1552}"/>
              </a:ext>
            </a:extLst>
          </p:cNvPr>
          <p:cNvSpPr/>
          <p:nvPr/>
        </p:nvSpPr>
        <p:spPr>
          <a:xfrm>
            <a:off x="587229" y="3715151"/>
            <a:ext cx="1620000" cy="4215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0F8065-1D62-FC2F-EB5F-08203569C204}"/>
              </a:ext>
            </a:extLst>
          </p:cNvPr>
          <p:cNvSpPr/>
          <p:nvPr/>
        </p:nvSpPr>
        <p:spPr>
          <a:xfrm>
            <a:off x="3656189" y="3715151"/>
            <a:ext cx="1620000" cy="4215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8C48DD-96B0-05E3-EBD2-3761789CEBA0}"/>
              </a:ext>
            </a:extLst>
          </p:cNvPr>
          <p:cNvSpPr/>
          <p:nvPr/>
        </p:nvSpPr>
        <p:spPr>
          <a:xfrm>
            <a:off x="587230" y="4136694"/>
            <a:ext cx="1620000" cy="11482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1D480C-1810-B253-EDAA-765791DD0F22}"/>
              </a:ext>
            </a:extLst>
          </p:cNvPr>
          <p:cNvSpPr/>
          <p:nvPr/>
        </p:nvSpPr>
        <p:spPr>
          <a:xfrm>
            <a:off x="3656187" y="4136018"/>
            <a:ext cx="1620000" cy="11482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B29490-3283-BD52-34CE-6D8E1A3EB964}"/>
              </a:ext>
            </a:extLst>
          </p:cNvPr>
          <p:cNvSpPr txBox="1"/>
          <p:nvPr/>
        </p:nvSpPr>
        <p:spPr>
          <a:xfrm>
            <a:off x="5469587" y="3780843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Au/Cr 45/3 nm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1368AC-D4CF-E8A4-F109-DDF9ED2A0980}"/>
              </a:ext>
            </a:extLst>
          </p:cNvPr>
          <p:cNvSpPr txBox="1"/>
          <p:nvPr/>
        </p:nvSpPr>
        <p:spPr>
          <a:xfrm>
            <a:off x="2587947" y="3606679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MoS</a:t>
            </a:r>
            <a:r>
              <a:rPr lang="es-ES" baseline="-25000" dirty="0"/>
              <a:t>2</a:t>
            </a:r>
            <a:endParaRPr lang="en-GB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647E6D-8AA0-8200-A8E3-A60B0AEC08B0}"/>
              </a:ext>
            </a:extLst>
          </p:cNvPr>
          <p:cNvSpPr txBox="1"/>
          <p:nvPr/>
        </p:nvSpPr>
        <p:spPr>
          <a:xfrm>
            <a:off x="5405819" y="4150175"/>
            <a:ext cx="171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BCB </a:t>
            </a:r>
            <a:r>
              <a:rPr lang="es-ES" dirty="0" err="1"/>
              <a:t>layer</a:t>
            </a:r>
            <a:r>
              <a:rPr lang="es-ES" dirty="0"/>
              <a:t> 50 nm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13FF87-1CEE-C369-2368-EEBB2EA0375D}"/>
              </a:ext>
            </a:extLst>
          </p:cNvPr>
          <p:cNvSpPr txBox="1"/>
          <p:nvPr/>
        </p:nvSpPr>
        <p:spPr>
          <a:xfrm>
            <a:off x="5608920" y="4565077"/>
            <a:ext cx="130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SiO</a:t>
            </a:r>
            <a:r>
              <a:rPr lang="es-ES" baseline="-25000" dirty="0"/>
              <a:t>x </a:t>
            </a:r>
            <a:r>
              <a:rPr lang="es-ES" dirty="0"/>
              <a:t>278 nm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18E4B1-39B7-E699-7AF3-92C284454142}"/>
              </a:ext>
            </a:extLst>
          </p:cNvPr>
          <p:cNvSpPr txBox="1"/>
          <p:nvPr/>
        </p:nvSpPr>
        <p:spPr>
          <a:xfrm>
            <a:off x="6090750" y="524143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3217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16CC3-C462-17CE-B6C3-707D1D49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Sample6_device5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9BCC3-5E17-DCE4-A354-E0EB9673C8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initial </a:t>
            </a:r>
            <a:r>
              <a:rPr lang="en-US" dirty="0" err="1"/>
              <a:t>trfSat</a:t>
            </a:r>
            <a:r>
              <a:rPr lang="en-US" dirty="0"/>
              <a:t> is relatively fine, significant hysteresis is present.</a:t>
            </a:r>
          </a:p>
          <a:p>
            <a:r>
              <a:rPr lang="en-US" dirty="0" err="1"/>
              <a:t>IDrain</a:t>
            </a:r>
            <a:r>
              <a:rPr lang="en-US" dirty="0"/>
              <a:t> ∝ 10</a:t>
            </a:r>
            <a:r>
              <a:rPr lang="en-US" baseline="30000" dirty="0"/>
              <a:t>-6 </a:t>
            </a:r>
            <a:r>
              <a:rPr lang="en-US" dirty="0"/>
              <a:t>A at </a:t>
            </a:r>
            <a:r>
              <a:rPr lang="en-US" dirty="0" err="1"/>
              <a:t>VGate</a:t>
            </a:r>
            <a:r>
              <a:rPr lang="en-US" dirty="0"/>
              <a:t>=20V.</a:t>
            </a:r>
          </a:p>
          <a:p>
            <a:r>
              <a:rPr lang="en-US" dirty="0"/>
              <a:t>At </a:t>
            </a:r>
            <a:r>
              <a:rPr lang="en-US" dirty="0" err="1"/>
              <a:t>ITube</a:t>
            </a:r>
            <a:r>
              <a:rPr lang="en-US" dirty="0"/>
              <a:t>=500uA the signal is already unseen, so I stopped the measurement and changed the sample.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ABDD159-EE3C-C863-CEFD-5F2893D50B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92069"/>
              </p:ext>
            </p:extLst>
          </p:nvPr>
        </p:nvGraphicFramePr>
        <p:xfrm>
          <a:off x="5605334" y="487288"/>
          <a:ext cx="6116190" cy="46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05334" y="487288"/>
                        <a:ext cx="6116190" cy="46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F3D5EA7-CA33-37F8-F3BE-D362D01028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111714"/>
              </p:ext>
            </p:extLst>
          </p:nvPr>
        </p:nvGraphicFramePr>
        <p:xfrm>
          <a:off x="0" y="487288"/>
          <a:ext cx="6116191" cy="46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487288"/>
                        <a:ext cx="6116191" cy="46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453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05EBEC-F72D-A266-7FE7-9826D87AD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Sample7_device1</a:t>
            </a:r>
            <a:endParaRPr lang="ru-RU" b="1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3FB8300-9D4D-D5B6-3804-54C653603B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645523"/>
              </p:ext>
            </p:extLst>
          </p:nvPr>
        </p:nvGraphicFramePr>
        <p:xfrm>
          <a:off x="-406024" y="1818000"/>
          <a:ext cx="6588204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3077AD5-D379-D989-29BC-81047821F5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406024" y="1818000"/>
                        <a:ext cx="6588204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1111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6309BD-1CCA-7412-4F21-94C005C90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Sample7_device1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835BF-1E13-2373-FE6B-52A11C5CD2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At initial </a:t>
            </a:r>
            <a:r>
              <a:rPr lang="en-US" dirty="0" err="1"/>
              <a:t>trfSat</a:t>
            </a:r>
            <a:r>
              <a:rPr lang="en-US" dirty="0"/>
              <a:t> significant hysteresis is present.</a:t>
            </a:r>
          </a:p>
          <a:p>
            <a:r>
              <a:rPr lang="en-US" dirty="0" err="1"/>
              <a:t>IDrain</a:t>
            </a:r>
            <a:r>
              <a:rPr lang="en-US" dirty="0"/>
              <a:t> ∝ 10</a:t>
            </a:r>
            <a:r>
              <a:rPr lang="en-US" baseline="30000" dirty="0"/>
              <a:t>-6 </a:t>
            </a:r>
            <a:r>
              <a:rPr lang="en-US" dirty="0"/>
              <a:t>A at </a:t>
            </a:r>
            <a:r>
              <a:rPr lang="en-US" dirty="0" err="1"/>
              <a:t>VGate</a:t>
            </a:r>
            <a:r>
              <a:rPr lang="en-US" dirty="0"/>
              <a:t>=35V.</a:t>
            </a:r>
          </a:p>
          <a:p>
            <a:r>
              <a:rPr lang="en-US" dirty="0"/>
              <a:t>At ITube500uA the signal was already unseen, so I stopped the measurement and changed the sample. At first peak it is seen that </a:t>
            </a:r>
            <a:r>
              <a:rPr lang="en-US" dirty="0" err="1"/>
              <a:t>IDrain</a:t>
            </a:r>
            <a:r>
              <a:rPr lang="en-US" dirty="0"/>
              <a:t> decreases more sharply when X-ray radiation is ON.</a:t>
            </a:r>
            <a:endParaRPr lang="ru-RU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0ED5D21-974C-8E10-1846-279C0E57C4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937830"/>
              </p:ext>
            </p:extLst>
          </p:nvPr>
        </p:nvGraphicFramePr>
        <p:xfrm>
          <a:off x="5852206" y="548481"/>
          <a:ext cx="6116190" cy="46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52206" y="548481"/>
                        <a:ext cx="6116190" cy="46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8960CEC-49DF-98D6-A1F3-B5EBE7D75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416689"/>
              </p:ext>
            </p:extLst>
          </p:nvPr>
        </p:nvGraphicFramePr>
        <p:xfrm>
          <a:off x="0" y="548481"/>
          <a:ext cx="6116191" cy="46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548481"/>
                        <a:ext cx="6116191" cy="46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2877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AFD99-FC44-DDD7-0938-89661D1D6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Sample8_device1</a:t>
            </a:r>
            <a:endParaRPr lang="ru-RU" b="1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5F4A23E-D63C-E435-6882-285CAE5B2C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185126"/>
              </p:ext>
            </p:extLst>
          </p:nvPr>
        </p:nvGraphicFramePr>
        <p:xfrm>
          <a:off x="-400688" y="1818000"/>
          <a:ext cx="6586130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1735133-B9F9-A926-FE3E-CA226323A2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400688" y="1818000"/>
                        <a:ext cx="6586130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9322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49A02-AEC4-4635-59D3-2B4C15251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Sample8_device1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F7652-4AA6-7FE7-632A-4D2CA4C54A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initial </a:t>
            </a:r>
            <a:r>
              <a:rPr lang="en-US" dirty="0" err="1"/>
              <a:t>trfSat</a:t>
            </a:r>
            <a:r>
              <a:rPr lang="en-US" dirty="0"/>
              <a:t> is </a:t>
            </a:r>
            <a:r>
              <a:rPr lang="en-US" dirty="0" err="1"/>
              <a:t>realtively</a:t>
            </a:r>
            <a:r>
              <a:rPr lang="en-US" dirty="0"/>
              <a:t> fine, significant hysteresis is present. </a:t>
            </a:r>
          </a:p>
          <a:p>
            <a:r>
              <a:rPr lang="en-US" dirty="0" err="1"/>
              <a:t>IDrain</a:t>
            </a:r>
            <a:r>
              <a:rPr lang="en-US" dirty="0"/>
              <a:t> ∝ 10</a:t>
            </a:r>
            <a:r>
              <a:rPr lang="en-US" baseline="30000" dirty="0"/>
              <a:t>-6</a:t>
            </a:r>
            <a:r>
              <a:rPr lang="en-US" dirty="0"/>
              <a:t> A at </a:t>
            </a:r>
            <a:r>
              <a:rPr lang="en-US" dirty="0" err="1"/>
              <a:t>VGate</a:t>
            </a:r>
            <a:r>
              <a:rPr lang="en-US" dirty="0"/>
              <a:t>=22V.</a:t>
            </a:r>
          </a:p>
          <a:p>
            <a:r>
              <a:rPr lang="en-US" dirty="0"/>
              <a:t>At </a:t>
            </a:r>
            <a:r>
              <a:rPr lang="en-US" dirty="0" err="1"/>
              <a:t>ITube</a:t>
            </a:r>
            <a:r>
              <a:rPr lang="en-US" dirty="0"/>
              <a:t>=500uA the signal was already unseen, so I stopped the measurement and changed the sample.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8E11FD1-AB0C-45C4-87AD-1E365058A5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279483"/>
              </p:ext>
            </p:extLst>
          </p:nvPr>
        </p:nvGraphicFramePr>
        <p:xfrm>
          <a:off x="6075810" y="434181"/>
          <a:ext cx="6116190" cy="46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75810" y="434181"/>
                        <a:ext cx="6116190" cy="46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A63A6EB-5800-263E-6433-259EBEB327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883808"/>
              </p:ext>
            </p:extLst>
          </p:nvPr>
        </p:nvGraphicFramePr>
        <p:xfrm>
          <a:off x="0" y="434181"/>
          <a:ext cx="6116190" cy="46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434181"/>
                        <a:ext cx="6116190" cy="46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3160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B514DB-ED93-92EB-5A03-AEBD71E9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Sample9_device3</a:t>
            </a:r>
            <a:endParaRPr lang="ru-RU" b="1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18DC2B0-FDA7-0BB1-1713-FC771989C7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8895097"/>
              </p:ext>
            </p:extLst>
          </p:nvPr>
        </p:nvGraphicFramePr>
        <p:xfrm>
          <a:off x="-373234" y="1818000"/>
          <a:ext cx="6586130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1D7BCFB-78E1-F4AA-2CD0-9E02A363D7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73234" y="1818000"/>
                        <a:ext cx="6586130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233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83C908D-F424-A799-E6F5-F44EB7B4E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Sample9_device3</a:t>
            </a:r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2DD6A6-E611-1A0D-5798-BE267CF9BF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SHORT CIRCUIT BETWEEN GATE AND DRAIN/SOURCE. Probably it was created by the silver paste intercalating through the insulator.</a:t>
            </a:r>
            <a:endParaRPr lang="ru-RU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2520D5B-6EB0-430E-6115-0C559271E2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468720"/>
              </p:ext>
            </p:extLst>
          </p:nvPr>
        </p:nvGraphicFramePr>
        <p:xfrm>
          <a:off x="0" y="187036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87036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4527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3F3D06-6922-6F74-4BE8-B70D82D84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Sample10_device3</a:t>
            </a:r>
            <a:endParaRPr lang="ru-RU" b="1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7F53118-C6FA-98C7-E3D2-E689AE18F4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098240"/>
              </p:ext>
            </p:extLst>
          </p:nvPr>
        </p:nvGraphicFramePr>
        <p:xfrm>
          <a:off x="-374095" y="1818000"/>
          <a:ext cx="6586130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D1AEEEC-DD02-EDAF-5C38-85D8741217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74095" y="1818000"/>
                        <a:ext cx="6586130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0655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1A7843-231F-A58E-5EA4-61DD81C5A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Sample10_device3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9A9A7-A134-17A9-F912-D2C89A8568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IDrain</a:t>
            </a:r>
            <a:r>
              <a:rPr lang="en-US" dirty="0"/>
              <a:t> is almost zero, the </a:t>
            </a:r>
            <a:r>
              <a:rPr lang="en-US" dirty="0" err="1"/>
              <a:t>trfSat</a:t>
            </a:r>
            <a:r>
              <a:rPr lang="en-US" dirty="0"/>
              <a:t> was also verified in horizontal position. Probably, the Au electrodes were too damaged.</a:t>
            </a:r>
            <a:endParaRPr lang="ru-RU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18ABB87-13E2-5BAB-0671-FEBBB4EB80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4002938"/>
              </p:ext>
            </p:extLst>
          </p:nvPr>
        </p:nvGraphicFramePr>
        <p:xfrm>
          <a:off x="0" y="196588"/>
          <a:ext cx="6586666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96588"/>
                        <a:ext cx="6586666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5814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04AC-D961-DDE7-898C-BD9B09A41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Sample10_device6</a:t>
            </a:r>
            <a:endParaRPr lang="ru-RU" b="1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F8EF559-DC32-663E-8D6B-5F32F6EB11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8149522"/>
              </p:ext>
            </p:extLst>
          </p:nvPr>
        </p:nvGraphicFramePr>
        <p:xfrm>
          <a:off x="-403076" y="1818000"/>
          <a:ext cx="6586130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B7AEE89-A58B-B96C-0088-2E8647FEDF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403076" y="1818000"/>
                        <a:ext cx="6586130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0373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7E46C-BC98-BA5A-FE71-C24B0E17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1"/>
            <a:ext cx="9662652" cy="539443"/>
          </a:xfrm>
        </p:spPr>
        <p:txBody>
          <a:bodyPr>
            <a:normAutofit/>
          </a:bodyPr>
          <a:lstStyle/>
          <a:p>
            <a:r>
              <a:rPr lang="en-US" dirty="0"/>
              <a:t>Table (Samples 1-8)</a:t>
            </a:r>
            <a:endParaRPr lang="ru-RU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E3E9BAB-82BD-E89A-C13F-CBC10BFC7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765208"/>
              </p:ext>
            </p:extLst>
          </p:nvPr>
        </p:nvGraphicFramePr>
        <p:xfrm>
          <a:off x="120988" y="1118870"/>
          <a:ext cx="11755821" cy="5737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803">
                  <a:extLst>
                    <a:ext uri="{9D8B030D-6E8A-4147-A177-3AD203B41FA5}">
                      <a16:colId xmlns:a16="http://schemas.microsoft.com/office/drawing/2014/main" val="837569925"/>
                    </a:ext>
                  </a:extLst>
                </a:gridCol>
                <a:gridCol w="777808">
                  <a:extLst>
                    <a:ext uri="{9D8B030D-6E8A-4147-A177-3AD203B41FA5}">
                      <a16:colId xmlns:a16="http://schemas.microsoft.com/office/drawing/2014/main" val="3197246034"/>
                    </a:ext>
                  </a:extLst>
                </a:gridCol>
                <a:gridCol w="750964">
                  <a:extLst>
                    <a:ext uri="{9D8B030D-6E8A-4147-A177-3AD203B41FA5}">
                      <a16:colId xmlns:a16="http://schemas.microsoft.com/office/drawing/2014/main" val="2440304065"/>
                    </a:ext>
                  </a:extLst>
                </a:gridCol>
                <a:gridCol w="1330021">
                  <a:extLst>
                    <a:ext uri="{9D8B030D-6E8A-4147-A177-3AD203B41FA5}">
                      <a16:colId xmlns:a16="http://schemas.microsoft.com/office/drawing/2014/main" val="3912033627"/>
                    </a:ext>
                  </a:extLst>
                </a:gridCol>
                <a:gridCol w="1547167">
                  <a:extLst>
                    <a:ext uri="{9D8B030D-6E8A-4147-A177-3AD203B41FA5}">
                      <a16:colId xmlns:a16="http://schemas.microsoft.com/office/drawing/2014/main" val="283620671"/>
                    </a:ext>
                  </a:extLst>
                </a:gridCol>
                <a:gridCol w="914564">
                  <a:extLst>
                    <a:ext uri="{9D8B030D-6E8A-4147-A177-3AD203B41FA5}">
                      <a16:colId xmlns:a16="http://schemas.microsoft.com/office/drawing/2014/main" val="2835801018"/>
                    </a:ext>
                  </a:extLst>
                </a:gridCol>
                <a:gridCol w="1059359">
                  <a:extLst>
                    <a:ext uri="{9D8B030D-6E8A-4147-A177-3AD203B41FA5}">
                      <a16:colId xmlns:a16="http://schemas.microsoft.com/office/drawing/2014/main" val="140818165"/>
                    </a:ext>
                  </a:extLst>
                </a:gridCol>
                <a:gridCol w="1545144">
                  <a:extLst>
                    <a:ext uri="{9D8B030D-6E8A-4147-A177-3AD203B41FA5}">
                      <a16:colId xmlns:a16="http://schemas.microsoft.com/office/drawing/2014/main" val="3090755926"/>
                    </a:ext>
                  </a:extLst>
                </a:gridCol>
                <a:gridCol w="2524991">
                  <a:extLst>
                    <a:ext uri="{9D8B030D-6E8A-4147-A177-3AD203B41FA5}">
                      <a16:colId xmlns:a16="http://schemas.microsoft.com/office/drawing/2014/main" val="2705674773"/>
                    </a:ext>
                  </a:extLst>
                </a:gridCol>
              </a:tblGrid>
              <a:tr h="301371">
                <a:tc>
                  <a:txBody>
                    <a:bodyPr/>
                    <a:lstStyle/>
                    <a:p>
                      <a:r>
                        <a:rPr lang="en-US" sz="1400" dirty="0" err="1"/>
                        <a:t>Sample_device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 (um)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 (um)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MoS2 thick (nm)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ON/OFF (#/10^6)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SS (V/dec)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Vth (V)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mu (cm^2/(V*s))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Sensitivity per Volume (C/(Gy*m^3))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504800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S1_d1</a:t>
                      </a:r>
                      <a:endParaRPr lang="ru-RU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19.8</a:t>
                      </a:r>
                      <a:endParaRPr lang="ru-RU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2.6</a:t>
                      </a:r>
                      <a:endParaRPr lang="ru-RU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4.5±0.5</a:t>
                      </a:r>
                      <a:endParaRPr lang="ru-RU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0.22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4.32±0.16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-8.75±0.11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0.2156±0.0013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 drain current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53895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S1_d2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11.6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2.3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5.4±0.7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12.67±0.08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6.87±0.13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0.01684±0.00010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23528224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S1_d3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6.0±0.6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3.23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2.71±0.05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-32.1±-.7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0.0049±0.0002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peaks, steps downwards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886137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S1_d4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2.6±0.3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8.70±0.12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4.6±0.3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0.01091±0.00002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4756687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S1_d5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2.9±0.7 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012963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S4_d1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2.4±0.3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11.30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2.85±0.04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-43.0±0.6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0.478±0.012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drain current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082868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S5_d1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8.9±0.9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595093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S5_d2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5.8±0.9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5.085±0.26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-4.62±0.08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0.01113±0.00006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74917706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S5_d3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2.8±0.4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022602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S5_d4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data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data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3.1±0.5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533044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S6_d1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24.5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8.3±0.9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14.20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4.98±00.10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-15.61±0.07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0.96±0.007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peaks, steps downwards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393845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S6_d3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10.8±0.6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779281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S6_d5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6.3±0.6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20.70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4.66±0.10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-6.30±0.10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0.26280±0.0014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peaks are seen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717644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S7_d1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2.8±0.4 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5.92±0.07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-3.2±0.2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0.0483±0.0005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peaks are seen (only small steps downwards)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281503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S7_d4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3.8±0.4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6.5±0.3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-9.23±0.08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0.00919±0.00004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37888455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S7_d5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32.1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5.7±0.3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01458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S8_d1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6.2±0.6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9.57±0.12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10.76±0.16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0.2443±0.0016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peaks are seen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84933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653F1E9-A6A9-5B9B-C2BD-FFB1583D6268}"/>
              </a:ext>
            </a:extLst>
          </p:cNvPr>
          <p:cNvSpPr txBox="1"/>
          <p:nvPr/>
        </p:nvSpPr>
        <p:spPr>
          <a:xfrm>
            <a:off x="0" y="368157"/>
            <a:ext cx="113242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Common features: </a:t>
            </a:r>
            <a:r>
              <a:rPr lang="en-US" dirty="0"/>
              <a:t>•</a:t>
            </a:r>
            <a:r>
              <a:rPr lang="en-US" b="1" dirty="0"/>
              <a:t> </a:t>
            </a:r>
            <a:r>
              <a:rPr lang="en-US" dirty="0"/>
              <a:t>Batch 2		• No encapsulation		• Thickness of SiO2 insulator layer = 278 nm</a:t>
            </a:r>
          </a:p>
          <a:p>
            <a:r>
              <a:rPr lang="en-US" dirty="0"/>
              <a:t>							• Capacitance per unit area Ci = 0.0124 (</a:t>
            </a:r>
            <a:r>
              <a:rPr lang="en-US" dirty="0" err="1"/>
              <a:t>uF</a:t>
            </a:r>
            <a:r>
              <a:rPr lang="en-US" dirty="0"/>
              <a:t>/cm^2)</a:t>
            </a:r>
          </a:p>
          <a:p>
            <a:r>
              <a:rPr lang="en-US" dirty="0"/>
              <a:t>	</a:t>
            </a:r>
            <a:endParaRPr lang="ru-RU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93C020-A962-07A3-65DB-8DED430E1CA9}"/>
              </a:ext>
            </a:extLst>
          </p:cNvPr>
          <p:cNvSpPr/>
          <p:nvPr/>
        </p:nvSpPr>
        <p:spPr>
          <a:xfrm>
            <a:off x="8117840" y="111760"/>
            <a:ext cx="1544812" cy="2563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162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934B5B-F7E1-0C0A-CE4B-212AD8E89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Sample10_device6</a:t>
            </a:r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39D398-64D2-9AD6-7B57-036F7A793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SHORT CIRCUIT BETWEEN THE DRAIN AND THE GATE. Probably it was caused by the silver paste intercalating in the insulator.   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66DFA37-5C46-B703-14AA-67560E3AB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686756"/>
              </p:ext>
            </p:extLst>
          </p:nvPr>
        </p:nvGraphicFramePr>
        <p:xfrm>
          <a:off x="0" y="16401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6401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2093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F336A9-DCAF-42B8-2526-4AF3F62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Sample11_device3</a:t>
            </a:r>
            <a:endParaRPr lang="ru-RU" b="1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D7BDD81-F322-D2EE-2AD9-D3695B8FE1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2970166"/>
              </p:ext>
            </p:extLst>
          </p:nvPr>
        </p:nvGraphicFramePr>
        <p:xfrm>
          <a:off x="-406401" y="1818000"/>
          <a:ext cx="6586130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2B3B742-8090-92DE-D02D-5E43CBA020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406401" y="1818000"/>
                        <a:ext cx="6586130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6258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5E6592-EEFF-3883-5278-19B64C2BF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Sample11_device3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1198D-3BEC-2E21-FCCE-8CF9C0E358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 SENSE.</a:t>
            </a:r>
            <a:endParaRPr lang="ru-RU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DF43F25-3317-C558-83BD-83B4BAAEAF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163717"/>
              </p:ext>
            </p:extLst>
          </p:nvPr>
        </p:nvGraphicFramePr>
        <p:xfrm>
          <a:off x="0" y="160854"/>
          <a:ext cx="6586664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60854"/>
                        <a:ext cx="6586664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2815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5605A9-171B-4785-4592-E874F097F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Sample12_device2</a:t>
            </a:r>
            <a:endParaRPr lang="ru-RU" b="1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AE0878D-6DAA-F214-76C6-9D4805C0FE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112509"/>
              </p:ext>
            </p:extLst>
          </p:nvPr>
        </p:nvGraphicFramePr>
        <p:xfrm>
          <a:off x="-402819" y="181800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E68ECFB-93E1-6689-8FB7-F35EA00B71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402819" y="181800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2720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D9468A-33FE-1FD8-8083-3E802A75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Sample12_device2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752B3-18B4-1A8B-DC3D-6A773B45AB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Significant hysteresis is present. </a:t>
            </a:r>
          </a:p>
          <a:p>
            <a:r>
              <a:rPr lang="en-US" dirty="0"/>
              <a:t>Drain current reaches </a:t>
            </a:r>
            <a:r>
              <a:rPr lang="en-US" dirty="0" err="1"/>
              <a:t>microAmps</a:t>
            </a:r>
            <a:r>
              <a:rPr lang="en-US" dirty="0"/>
              <a:t> only at 50V, which is too high voltage for reaching photoconductive gain. </a:t>
            </a:r>
            <a:endParaRPr lang="ru-RU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D061F26-843A-F8FA-1E9E-844F419147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383859"/>
              </p:ext>
            </p:extLst>
          </p:nvPr>
        </p:nvGraphicFramePr>
        <p:xfrm>
          <a:off x="0" y="146041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46041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2944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560C-BCF8-EC68-7543-5C11E5E0C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Sample12_device3</a:t>
            </a:r>
            <a:endParaRPr lang="ru-RU" b="1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4A5B0AF-5547-6386-4131-50B24E4BC7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841839"/>
              </p:ext>
            </p:extLst>
          </p:nvPr>
        </p:nvGraphicFramePr>
        <p:xfrm>
          <a:off x="-402205" y="181800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AC29026-0CFC-E3B7-DF18-F57FB894E1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402205" y="181800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09169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41BAD-4165-913E-F860-03935090F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Sample12_device3</a:t>
            </a:r>
            <a:endParaRPr lang="ru-RU" sz="20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725E6A-CA7D-E6C5-BC88-1AC07B1BBF8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82025" y="1273572"/>
            <a:ext cx="3609975" cy="402994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300" dirty="0"/>
              <a:t>At initial </a:t>
            </a:r>
            <a:r>
              <a:rPr lang="en-US" sz="3300" dirty="0" err="1"/>
              <a:t>trfSat</a:t>
            </a:r>
            <a:r>
              <a:rPr lang="en-US" sz="3300" dirty="0"/>
              <a:t> significant hysteresis is present. </a:t>
            </a:r>
          </a:p>
          <a:p>
            <a:pPr marL="0" indent="0">
              <a:buNone/>
            </a:pPr>
            <a:r>
              <a:rPr lang="en-US" sz="3300" dirty="0" err="1"/>
              <a:t>IDrain</a:t>
            </a:r>
            <a:r>
              <a:rPr lang="en-US" sz="3300" dirty="0"/>
              <a:t> ∝ 10</a:t>
            </a:r>
            <a:r>
              <a:rPr lang="en-US" sz="3300" baseline="30000" dirty="0"/>
              <a:t>-6</a:t>
            </a:r>
            <a:r>
              <a:rPr lang="en-US" sz="3300" dirty="0"/>
              <a:t> A at </a:t>
            </a:r>
            <a:r>
              <a:rPr lang="en-US" sz="3300" dirty="0" err="1"/>
              <a:t>VGate</a:t>
            </a:r>
            <a:r>
              <a:rPr lang="en-US" sz="3300" dirty="0"/>
              <a:t>=25V.</a:t>
            </a:r>
          </a:p>
          <a:p>
            <a:pPr marL="0" indent="0">
              <a:buNone/>
            </a:pPr>
            <a:r>
              <a:rPr lang="en-US" sz="3300" dirty="0"/>
              <a:t>When the X-ray radiation is ON, POSITIVE peaks in </a:t>
            </a:r>
            <a:r>
              <a:rPr lang="en-US" sz="3300" dirty="0" err="1"/>
              <a:t>IDrain</a:t>
            </a:r>
            <a:r>
              <a:rPr lang="en-US" sz="3300" dirty="0"/>
              <a:t> appear (unlike in previous samples).</a:t>
            </a:r>
          </a:p>
          <a:p>
            <a:pPr marL="0" indent="0">
              <a:buNone/>
            </a:pPr>
            <a:r>
              <a:rPr lang="en-US" sz="3300" dirty="0"/>
              <a:t>To calculate the height of the peaks, each set of peaks was fitted with a normalizing function (polynomial of order 2, exponential or linear).</a:t>
            </a:r>
          </a:p>
          <a:p>
            <a:pPr marL="0" indent="0">
              <a:buNone/>
            </a:pPr>
            <a:r>
              <a:rPr lang="en-US" sz="3300" dirty="0"/>
              <a:t>For each set of peaks the average photocurrent was calculated. After that the dependence of the average photocurrent on the dose rate (related to </a:t>
            </a:r>
            <a:r>
              <a:rPr lang="en-US" sz="3300" dirty="0" err="1"/>
              <a:t>ITuber</a:t>
            </a:r>
            <a:r>
              <a:rPr lang="en-US" sz="3300" dirty="0"/>
              <a:t>) was fitted with a linear function. The slope of the fit determined the sensitivity of the device.</a:t>
            </a:r>
          </a:p>
          <a:p>
            <a:endParaRPr lang="en-US" dirty="0"/>
          </a:p>
          <a:p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0ECDE32-402E-83C7-3B96-5B400065C8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525854"/>
              </p:ext>
            </p:extLst>
          </p:nvPr>
        </p:nvGraphicFramePr>
        <p:xfrm>
          <a:off x="4106483" y="3589035"/>
          <a:ext cx="42346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06483" y="3589035"/>
                        <a:ext cx="42346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5A20D93-38D5-DC6F-58ED-01DCFDE1E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283001"/>
              </p:ext>
            </p:extLst>
          </p:nvPr>
        </p:nvGraphicFramePr>
        <p:xfrm>
          <a:off x="-127804" y="3618000"/>
          <a:ext cx="4234640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27804" y="3618000"/>
                        <a:ext cx="4234640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F0E7C2-BDFC-E789-B92E-AA58D6A2BD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045399"/>
              </p:ext>
            </p:extLst>
          </p:nvPr>
        </p:nvGraphicFramePr>
        <p:xfrm>
          <a:off x="4106482" y="339380"/>
          <a:ext cx="42346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8C5BE11-BA70-C74E-D85A-640FC964CB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06482" y="339380"/>
                        <a:ext cx="42346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471BF58-3498-B206-B758-494D948C5B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7080106"/>
              </p:ext>
            </p:extLst>
          </p:nvPr>
        </p:nvGraphicFramePr>
        <p:xfrm>
          <a:off x="-127804" y="33938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703344B-9954-B9BC-C603-AB59B67100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127804" y="33938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A643094-A72B-8A83-CDEA-1A94A089AAF8}"/>
              </a:ext>
            </a:extLst>
          </p:cNvPr>
          <p:cNvSpPr txBox="1"/>
          <p:nvPr/>
        </p:nvSpPr>
        <p:spPr>
          <a:xfrm>
            <a:off x="8839200" y="904240"/>
            <a:ext cx="127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Comments: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661180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F136-8C47-97E6-0D2E-3C959D6C4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Sample12_device3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AA885-9CAB-6ECC-816B-1B9545133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68161" y="3840956"/>
            <a:ext cx="5214606" cy="2146061"/>
          </a:xfrm>
        </p:spPr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VGate</a:t>
            </a:r>
            <a:r>
              <a:rPr lang="en-US" dirty="0"/>
              <a:t>=30V the sensitivity is higher than at </a:t>
            </a:r>
            <a:r>
              <a:rPr lang="en-US" dirty="0" err="1"/>
              <a:t>VGate</a:t>
            </a:r>
            <a:r>
              <a:rPr lang="en-US" dirty="0"/>
              <a:t>=40V.</a:t>
            </a:r>
          </a:p>
          <a:p>
            <a:r>
              <a:rPr lang="en-US" dirty="0"/>
              <a:t>At </a:t>
            </a:r>
            <a:r>
              <a:rPr lang="en-US" dirty="0" err="1"/>
              <a:t>VGate</a:t>
            </a:r>
            <a:r>
              <a:rPr lang="en-US" dirty="0"/>
              <a:t>=50V the peaks start to decrease with increasing Dose rate (by increasing </a:t>
            </a:r>
            <a:r>
              <a:rPr lang="en-US" dirty="0" err="1"/>
              <a:t>ITube</a:t>
            </a:r>
            <a:r>
              <a:rPr lang="en-US" dirty="0"/>
              <a:t>). As a result, the sensitivity appears to be </a:t>
            </a:r>
            <a:r>
              <a:rPr lang="en-US" u="sng" dirty="0"/>
              <a:t>negative</a:t>
            </a:r>
            <a:r>
              <a:rPr lang="en-US" dirty="0"/>
              <a:t>.</a:t>
            </a:r>
            <a:endParaRPr lang="en-US" u="sng" dirty="0"/>
          </a:p>
          <a:p>
            <a:endParaRPr lang="ru-RU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FECA5B7-B091-3E21-3630-946517CBF3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898610"/>
              </p:ext>
            </p:extLst>
          </p:nvPr>
        </p:nvGraphicFramePr>
        <p:xfrm>
          <a:off x="3719210" y="301624"/>
          <a:ext cx="4704762" cy="36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19210" y="301624"/>
                        <a:ext cx="4704762" cy="36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4F93C3C-1684-D2BF-2E41-9B011C4865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1955"/>
              </p:ext>
            </p:extLst>
          </p:nvPr>
        </p:nvGraphicFramePr>
        <p:xfrm>
          <a:off x="-235345" y="3618000"/>
          <a:ext cx="4704762" cy="36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5345" y="3618000"/>
                        <a:ext cx="4704762" cy="36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0CE20CA-743E-30C2-0E70-C3F1C90E9D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201041"/>
              </p:ext>
            </p:extLst>
          </p:nvPr>
        </p:nvGraphicFramePr>
        <p:xfrm>
          <a:off x="-284164" y="301624"/>
          <a:ext cx="4704762" cy="36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84164" y="301624"/>
                        <a:ext cx="4704762" cy="36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294FF1E-B22B-C33E-EFFC-558E73A0E9FD}"/>
              </a:ext>
            </a:extLst>
          </p:cNvPr>
          <p:cNvSpPr txBox="1"/>
          <p:nvPr/>
        </p:nvSpPr>
        <p:spPr>
          <a:xfrm>
            <a:off x="8139808" y="870983"/>
            <a:ext cx="40671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Sensitivity/Volume (</a:t>
            </a:r>
            <a:r>
              <a:rPr lang="en-US" b="1" dirty="0" err="1"/>
              <a:t>uC</a:t>
            </a:r>
            <a:r>
              <a:rPr lang="en-US" b="1" dirty="0"/>
              <a:t>/(Gy*cm</a:t>
            </a:r>
            <a:r>
              <a:rPr lang="en-US" b="1" baseline="30000" dirty="0"/>
              <a:t>3</a:t>
            </a:r>
            <a:r>
              <a:rPr lang="en-US" b="1" dirty="0"/>
              <a:t>)):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VGate</a:t>
            </a:r>
            <a:r>
              <a:rPr lang="en-US" dirty="0"/>
              <a:t>=30V -&gt; (3.8±0.2)*10</a:t>
            </a:r>
            <a:r>
              <a:rPr lang="en-US" baseline="30000" dirty="0"/>
              <a:t>11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VGate</a:t>
            </a:r>
            <a:r>
              <a:rPr lang="en-US" dirty="0"/>
              <a:t>=40V -&gt;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(3.1±1.0)*10</a:t>
            </a:r>
            <a:r>
              <a:rPr lang="en-US" sz="1800" b="0" i="0" u="none" strike="noStrike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11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VGate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=50V -&gt;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(-30±7)*10</a:t>
            </a:r>
            <a:r>
              <a:rPr lang="en-US" sz="1800" b="0" i="0" u="none" strike="noStrike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11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NEGATIVE!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4229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AAC78-EFD7-33BA-542F-ADDCED80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Sample12_device4</a:t>
            </a:r>
            <a:endParaRPr lang="ru-RU" b="1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1B28823-6796-FB74-BC0A-3FEF7F1901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2268785"/>
              </p:ext>
            </p:extLst>
          </p:nvPr>
        </p:nvGraphicFramePr>
        <p:xfrm>
          <a:off x="-373685" y="181800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2A74E28-767D-42DD-4920-576B89EBA6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73685" y="181800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2321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5D6D-E758-5C95-4D8B-DCCFCDE7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Sample12_device4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76D9B7-EF57-EAD8-652B-084032E480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Initial </a:t>
            </a:r>
            <a:r>
              <a:rPr lang="en-US" dirty="0" err="1"/>
              <a:t>trfSat</a:t>
            </a:r>
            <a:r>
              <a:rPr lang="en-US" dirty="0"/>
              <a:t> is relatively fine, hysteresis is present. </a:t>
            </a:r>
          </a:p>
          <a:p>
            <a:r>
              <a:rPr lang="en-US" dirty="0" err="1"/>
              <a:t>IDrain</a:t>
            </a:r>
            <a:r>
              <a:rPr lang="en-US" dirty="0"/>
              <a:t> ∝ 10</a:t>
            </a:r>
            <a:r>
              <a:rPr lang="en-US" baseline="30000" dirty="0"/>
              <a:t>-6</a:t>
            </a:r>
            <a:r>
              <a:rPr lang="en-US" dirty="0"/>
              <a:t> A at </a:t>
            </a:r>
            <a:r>
              <a:rPr lang="en-US" dirty="0" err="1"/>
              <a:t>VGate</a:t>
            </a:r>
            <a:r>
              <a:rPr lang="en-US" dirty="0"/>
              <a:t>=35 V.</a:t>
            </a:r>
          </a:p>
          <a:p>
            <a:r>
              <a:rPr lang="en-US" dirty="0"/>
              <a:t>Here the peaks also appear but they are NEGATIVE and bigger than in Sample12_device3.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40F6966-050F-40B2-10D2-24D0A29CD1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972372"/>
              </p:ext>
            </p:extLst>
          </p:nvPr>
        </p:nvGraphicFramePr>
        <p:xfrm>
          <a:off x="4108075" y="3618000"/>
          <a:ext cx="4234640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08075" y="3618000"/>
                        <a:ext cx="4234640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6678958-CFD5-A95A-5288-F2BFA9FBB7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6529129"/>
              </p:ext>
            </p:extLst>
          </p:nvPr>
        </p:nvGraphicFramePr>
        <p:xfrm>
          <a:off x="-126566" y="3618000"/>
          <a:ext cx="42346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26566" y="3618000"/>
                        <a:ext cx="42346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D6DF0F8-57B6-E7F9-CB8C-1CE0B9132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216684"/>
              </p:ext>
            </p:extLst>
          </p:nvPr>
        </p:nvGraphicFramePr>
        <p:xfrm>
          <a:off x="4108074" y="312436"/>
          <a:ext cx="42346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68C8A14-302F-6BA7-4248-E400CE561E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08074" y="312436"/>
                        <a:ext cx="42346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5979A2A-01D3-D272-6EE9-57B751C4B6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664524"/>
              </p:ext>
            </p:extLst>
          </p:nvPr>
        </p:nvGraphicFramePr>
        <p:xfrm>
          <a:off x="-126566" y="34521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AB95FE8-B598-ABFD-FBDD-0FDC6FC22F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126566" y="34521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4252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30072-7882-3A06-A32F-152EE1C9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(Samples 9-14)</a:t>
            </a:r>
            <a:endParaRPr lang="ru-RU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B8D9B6D-3E2D-99EC-D5BB-549461889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037595"/>
              </p:ext>
            </p:extLst>
          </p:nvPr>
        </p:nvGraphicFramePr>
        <p:xfrm>
          <a:off x="129073" y="961361"/>
          <a:ext cx="12062928" cy="6750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5299">
                  <a:extLst>
                    <a:ext uri="{9D8B030D-6E8A-4147-A177-3AD203B41FA5}">
                      <a16:colId xmlns:a16="http://schemas.microsoft.com/office/drawing/2014/main" val="4097956434"/>
                    </a:ext>
                  </a:extLst>
                </a:gridCol>
                <a:gridCol w="890682">
                  <a:extLst>
                    <a:ext uri="{9D8B030D-6E8A-4147-A177-3AD203B41FA5}">
                      <a16:colId xmlns:a16="http://schemas.microsoft.com/office/drawing/2014/main" val="3174896827"/>
                    </a:ext>
                  </a:extLst>
                </a:gridCol>
                <a:gridCol w="859944">
                  <a:extLst>
                    <a:ext uri="{9D8B030D-6E8A-4147-A177-3AD203B41FA5}">
                      <a16:colId xmlns:a16="http://schemas.microsoft.com/office/drawing/2014/main" val="860967180"/>
                    </a:ext>
                  </a:extLst>
                </a:gridCol>
                <a:gridCol w="1075082">
                  <a:extLst>
                    <a:ext uri="{9D8B030D-6E8A-4147-A177-3AD203B41FA5}">
                      <a16:colId xmlns:a16="http://schemas.microsoft.com/office/drawing/2014/main" val="2943527978"/>
                    </a:ext>
                  </a:extLst>
                </a:gridCol>
                <a:gridCol w="985520">
                  <a:extLst>
                    <a:ext uri="{9D8B030D-6E8A-4147-A177-3AD203B41FA5}">
                      <a16:colId xmlns:a16="http://schemas.microsoft.com/office/drawing/2014/main" val="186644415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160589769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4093691203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404514121"/>
                    </a:ext>
                  </a:extLst>
                </a:gridCol>
                <a:gridCol w="2702561">
                  <a:extLst>
                    <a:ext uri="{9D8B030D-6E8A-4147-A177-3AD203B41FA5}">
                      <a16:colId xmlns:a16="http://schemas.microsoft.com/office/drawing/2014/main" val="455639094"/>
                    </a:ext>
                  </a:extLst>
                </a:gridCol>
              </a:tblGrid>
              <a:tr h="491519">
                <a:tc>
                  <a:txBody>
                    <a:bodyPr/>
                    <a:lstStyle/>
                    <a:p>
                      <a:r>
                        <a:rPr lang="en-US" sz="1400" dirty="0" err="1"/>
                        <a:t>Sample_device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 (um)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 (um)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MoS2 thick (nm)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ON/OFF (#/10^6)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SS (V/dec)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Vth (V)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mu (cm^2/(V*s))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Sensitivity per Volume (uC/(Gy*cm^3))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493318"/>
                  </a:ext>
                </a:extLst>
              </a:tr>
              <a:tr h="2774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S9_d2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7.8±0.7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Not reliable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4.03±0.03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Not reliable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0.028581272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780896"/>
                  </a:ext>
                </a:extLst>
              </a:tr>
              <a:tr h="2774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S9_d3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39.6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10.8±1.4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4.19±0.05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-14.14±0.09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0.784±0.006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Short circuit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463134"/>
                  </a:ext>
                </a:extLst>
              </a:tr>
              <a:tr h="3729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S10_d1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3.9±0.5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contact between the sample and the tips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contact between the sample and the tips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contact between the sample and the tips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contact between the sample and the tips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499866"/>
                  </a:ext>
                </a:extLst>
              </a:tr>
              <a:tr h="2774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S10_d2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2.6±0.3 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10.2±1.0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22.3±0.8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0.0197±0.0006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65668357"/>
                  </a:ext>
                </a:extLst>
              </a:tr>
              <a:tr h="2774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S10_d3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8.7±0.4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2.54±0.05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-28.37±0.08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0.713±0.004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drain current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534623"/>
                  </a:ext>
                </a:extLst>
              </a:tr>
              <a:tr h="2774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S10_d5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8.0±0.5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87399"/>
                  </a:ext>
                </a:extLst>
              </a:tr>
              <a:tr h="2774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S10_d6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14.8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9.4±0.5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8.50±0.17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-45.0±0.4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0.329±0.005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Short circuit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054634"/>
                  </a:ext>
                </a:extLst>
              </a:tr>
              <a:tr h="2774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S11_d1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3.6±0.4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13.9±0.10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20.2±0.7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0.0309±0.0008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48533257"/>
                  </a:ext>
                </a:extLst>
              </a:tr>
              <a:tr h="2774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S11_d3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9.2±0.8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6.44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3.66±0.07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-25.02±0.9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0.3481±0.0017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sense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29071"/>
                  </a:ext>
                </a:extLst>
              </a:tr>
              <a:tr h="2774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S12_d1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4.8±0.6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393282"/>
                  </a:ext>
                </a:extLst>
              </a:tr>
              <a:tr h="2774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S12_d2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2.4±0.3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6.50±0.09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5.1±0.3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0.1231±0.0019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Too high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VGate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for reaching photoconductive gain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VGate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=50V)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252657"/>
                  </a:ext>
                </a:extLst>
              </a:tr>
              <a:tr h="2774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S12_d3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3.3±03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8.62±0.11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-8.11±0.09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0.0677±0.0004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(3.8±0.2)*10^11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VGate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=30V)</a:t>
                      </a:r>
                    </a:p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(3.1±1.0)*10^11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VGate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=40V)</a:t>
                      </a:r>
                    </a:p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(-30±7)*10^11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VGate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=50V) – NEGATIVE SENSITIVITY!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145572"/>
                  </a:ext>
                </a:extLst>
              </a:tr>
              <a:tr h="2774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S12_d4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4.8±0.3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6.411±0.004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-10.20±0.10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0.0331±0.0003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(-1164±73)*10^11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=50V) </a:t>
                      </a:r>
                    </a:p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NEGATIVE SENSITIVITY!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583706"/>
                  </a:ext>
                </a:extLst>
              </a:tr>
              <a:tr h="2774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S14_d1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4.8±0.6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9.18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4.18±0.11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-10.31±0.10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0.353±0.003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signal is seen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22357"/>
                  </a:ext>
                </a:extLst>
              </a:tr>
              <a:tr h="2774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S14_d2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2.4±0.3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15.80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2.83±0.03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-42.1±0.5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0.288±0.006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signal is seen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903228"/>
                  </a:ext>
                </a:extLst>
              </a:tr>
              <a:tr h="2774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S14_d3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3.3±0.3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12.10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3.58±0.03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-13.22±0.05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0.1267±0.0003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.5±0.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)*10^11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=50V)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660272"/>
                  </a:ext>
                </a:extLst>
              </a:tr>
              <a:tr h="2774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S14_d4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4.8±0.3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15.70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2.67±0.03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-55.3±0.7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0.274±0.007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(-123±24)*10^11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VGate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=1V)</a:t>
                      </a:r>
                    </a:p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NEGATIVE SENSITIVITY!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04265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3C12817-D358-4B9A-045B-0595F12E237E}"/>
              </a:ext>
            </a:extLst>
          </p:cNvPr>
          <p:cNvSpPr txBox="1"/>
          <p:nvPr/>
        </p:nvSpPr>
        <p:spPr>
          <a:xfrm>
            <a:off x="0" y="279919"/>
            <a:ext cx="113242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Common features: </a:t>
            </a:r>
            <a:r>
              <a:rPr lang="en-US" dirty="0"/>
              <a:t>•</a:t>
            </a:r>
            <a:r>
              <a:rPr lang="en-US" b="1" dirty="0"/>
              <a:t> </a:t>
            </a:r>
            <a:r>
              <a:rPr lang="en-US" dirty="0"/>
              <a:t>Batch 2		• No encapsulation		• Thickness of SiO2 insulator layer = 278 nm</a:t>
            </a:r>
          </a:p>
          <a:p>
            <a:r>
              <a:rPr lang="en-US" dirty="0"/>
              <a:t>							• Capacitance per unit area Ci = 0.0124 (</a:t>
            </a:r>
            <a:r>
              <a:rPr lang="en-US" dirty="0" err="1"/>
              <a:t>uF</a:t>
            </a:r>
            <a:r>
              <a:rPr lang="en-US" dirty="0"/>
              <a:t>/cm^2)</a:t>
            </a:r>
          </a:p>
          <a:p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D70F49-2A46-5E45-4B47-A9C967B58207}"/>
              </a:ext>
            </a:extLst>
          </p:cNvPr>
          <p:cNvSpPr/>
          <p:nvPr/>
        </p:nvSpPr>
        <p:spPr>
          <a:xfrm>
            <a:off x="8133080" y="177800"/>
            <a:ext cx="1483360" cy="167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3763AF-FE7D-F1DF-9AA7-85074402E164}"/>
              </a:ext>
            </a:extLst>
          </p:cNvPr>
          <p:cNvSpPr/>
          <p:nvPr/>
        </p:nvSpPr>
        <p:spPr>
          <a:xfrm>
            <a:off x="8930640" y="312420"/>
            <a:ext cx="215900" cy="8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3073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C3C4E5-F114-4979-CDFD-7D680CD3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Sample14_device1</a:t>
            </a:r>
            <a:endParaRPr lang="ru-RU" b="1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073E8B1-CE99-ADB6-A0AA-6E486A29E7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3461088"/>
              </p:ext>
            </p:extLst>
          </p:nvPr>
        </p:nvGraphicFramePr>
        <p:xfrm>
          <a:off x="-372444" y="181800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81F7A68-B8FB-03EB-22E4-3738CFFF4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72444" y="181800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3338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A0668B-8EAB-B0AB-C497-628E22161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Sample14_device1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1BF792-3F55-0C0D-928C-35C1F8D2E8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34175" y="3840956"/>
            <a:ext cx="5348591" cy="2146061"/>
          </a:xfrm>
        </p:spPr>
        <p:txBody>
          <a:bodyPr/>
          <a:lstStyle/>
          <a:p>
            <a:r>
              <a:rPr lang="en-US" dirty="0"/>
              <a:t>Initial </a:t>
            </a:r>
            <a:r>
              <a:rPr lang="en-US" dirty="0" err="1"/>
              <a:t>trfSat</a:t>
            </a:r>
            <a:r>
              <a:rPr lang="en-US" dirty="0"/>
              <a:t> is relatively fine, small hysteresis is present. </a:t>
            </a:r>
          </a:p>
          <a:p>
            <a:r>
              <a:rPr lang="en-US" dirty="0" err="1"/>
              <a:t>IDrain</a:t>
            </a:r>
            <a:r>
              <a:rPr lang="en-US" dirty="0"/>
              <a:t> ∝ 10</a:t>
            </a:r>
            <a:r>
              <a:rPr lang="en-US" baseline="30000" dirty="0"/>
              <a:t>-6 </a:t>
            </a:r>
            <a:r>
              <a:rPr lang="en-US" dirty="0"/>
              <a:t>A at </a:t>
            </a:r>
            <a:r>
              <a:rPr lang="en-US" dirty="0" err="1"/>
              <a:t>VGate</a:t>
            </a:r>
            <a:r>
              <a:rPr lang="en-US" dirty="0"/>
              <a:t>=20V.</a:t>
            </a:r>
          </a:p>
          <a:p>
            <a:r>
              <a:rPr lang="en-US" dirty="0"/>
              <a:t>Some tendency is seen only at </a:t>
            </a:r>
            <a:r>
              <a:rPr lang="en-US" dirty="0" err="1"/>
              <a:t>I_Tube</a:t>
            </a:r>
            <a:r>
              <a:rPr lang="en-US" dirty="0"/>
              <a:t>=500uA, POSITIVE peaks appear.</a:t>
            </a:r>
            <a:endParaRPr lang="ru-RU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239600B-3673-843F-9198-FF3A69D82D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0728837"/>
              </p:ext>
            </p:extLst>
          </p:nvPr>
        </p:nvGraphicFramePr>
        <p:xfrm>
          <a:off x="3978275" y="188913"/>
          <a:ext cx="4235450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78275" y="188913"/>
                        <a:ext cx="4235450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5A139B5-A6CF-E356-7724-34106DF8BC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518595"/>
              </p:ext>
            </p:extLst>
          </p:nvPr>
        </p:nvGraphicFramePr>
        <p:xfrm>
          <a:off x="0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F5CE17C-1809-C936-045E-27372000C9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1472678"/>
              </p:ext>
            </p:extLst>
          </p:nvPr>
        </p:nvGraphicFramePr>
        <p:xfrm>
          <a:off x="0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55567EF9-0A1C-5CCE-BA55-699C6698D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3658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865793-4948-7865-B3EA-E46C0C5FB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Sample14_device2</a:t>
            </a:r>
            <a:endParaRPr lang="ru-RU" b="1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793C87C-5262-BBE7-5057-355EAD3B6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92017"/>
              </p:ext>
            </p:extLst>
          </p:nvPr>
        </p:nvGraphicFramePr>
        <p:xfrm>
          <a:off x="-374996" y="181800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EFC5484-BB42-373B-770A-442948C976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74996" y="181800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92548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B16143-2A31-4809-705B-D4952D714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Sample14_device2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A532F-D49B-994C-65D7-4A79A334E5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00851" y="3840956"/>
            <a:ext cx="5281916" cy="2146061"/>
          </a:xfrm>
        </p:spPr>
        <p:txBody>
          <a:bodyPr/>
          <a:lstStyle/>
          <a:p>
            <a:r>
              <a:rPr lang="en-US" dirty="0"/>
              <a:t>Initial and final </a:t>
            </a:r>
            <a:r>
              <a:rPr lang="en-US" dirty="0" err="1"/>
              <a:t>trfSat</a:t>
            </a:r>
            <a:r>
              <a:rPr lang="en-US" dirty="0"/>
              <a:t> are quite good with small hysteresis. </a:t>
            </a:r>
          </a:p>
          <a:p>
            <a:r>
              <a:rPr lang="en-US" dirty="0" err="1"/>
              <a:t>IDrain</a:t>
            </a:r>
            <a:r>
              <a:rPr lang="en-US" dirty="0"/>
              <a:t> ∝ 10</a:t>
            </a:r>
            <a:r>
              <a:rPr lang="en-US" baseline="30000" dirty="0"/>
              <a:t>-6</a:t>
            </a:r>
            <a:r>
              <a:rPr lang="en-US" dirty="0"/>
              <a:t> A at </a:t>
            </a:r>
            <a:r>
              <a:rPr lang="en-US" dirty="0" err="1"/>
              <a:t>VGate</a:t>
            </a:r>
            <a:r>
              <a:rPr lang="en-US" dirty="0"/>
              <a:t>=-2V.</a:t>
            </a:r>
          </a:p>
          <a:p>
            <a:r>
              <a:rPr lang="en-US" dirty="0"/>
              <a:t>At </a:t>
            </a:r>
            <a:r>
              <a:rPr lang="en-US" dirty="0" err="1"/>
              <a:t>VGate</a:t>
            </a:r>
            <a:r>
              <a:rPr lang="en-US" dirty="0"/>
              <a:t>=1V </a:t>
            </a:r>
            <a:r>
              <a:rPr lang="en-US" dirty="0" err="1"/>
              <a:t>IDrain</a:t>
            </a:r>
            <a:r>
              <a:rPr lang="en-US" dirty="0"/>
              <a:t> shows no tendency, when the radiation is ON, </a:t>
            </a:r>
            <a:r>
              <a:rPr lang="en-US" dirty="0" err="1"/>
              <a:t>IDrain</a:t>
            </a:r>
            <a:r>
              <a:rPr lang="en-US" dirty="0"/>
              <a:t> decreases more sharply than in the dark.</a:t>
            </a:r>
            <a:endParaRPr lang="ru-RU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FED4D90-B3AE-10CD-7477-268B33548D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2142"/>
              </p:ext>
            </p:extLst>
          </p:nvPr>
        </p:nvGraphicFramePr>
        <p:xfrm>
          <a:off x="3723431" y="292909"/>
          <a:ext cx="4234285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23431" y="292909"/>
                        <a:ext cx="4234285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26CAEB6-1D98-C6A9-550A-0B6F35C38C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015707"/>
              </p:ext>
            </p:extLst>
          </p:nvPr>
        </p:nvGraphicFramePr>
        <p:xfrm>
          <a:off x="0" y="292909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292909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E9CB37A-00F9-D8A9-039F-B8ACAA3F7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22794"/>
              </p:ext>
            </p:extLst>
          </p:nvPr>
        </p:nvGraphicFramePr>
        <p:xfrm>
          <a:off x="0" y="3564716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1E2946C-DA24-0B8B-A64A-F0D14A05BB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3564716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46165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18937-45D1-737F-C0A1-64E9BE7CB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Sample14_device3</a:t>
            </a:r>
            <a:endParaRPr lang="ru-RU" b="1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6F604CE-4840-D9E9-0E7B-12A72B8588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403934"/>
              </p:ext>
            </p:extLst>
          </p:nvPr>
        </p:nvGraphicFramePr>
        <p:xfrm>
          <a:off x="-397583" y="181800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69BD948-2A87-CE52-99BC-A8D128942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97583" y="181800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9510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423800-2154-5C92-F26E-4E990A119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Sample14_device3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7AB122-6AD2-0BBE-CE4E-F39E3EF50B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13143" y="3840956"/>
            <a:ext cx="3869624" cy="2935764"/>
          </a:xfrm>
        </p:spPr>
        <p:txBody>
          <a:bodyPr>
            <a:normAutofit/>
          </a:bodyPr>
          <a:lstStyle/>
          <a:p>
            <a:r>
              <a:rPr lang="en-US" dirty="0"/>
              <a:t>Both initial and the final </a:t>
            </a:r>
            <a:r>
              <a:rPr lang="en-US" dirty="0" err="1"/>
              <a:t>trfSat</a:t>
            </a:r>
            <a:r>
              <a:rPr lang="en-US" dirty="0"/>
              <a:t> have significant hysteresis. </a:t>
            </a:r>
          </a:p>
          <a:p>
            <a:r>
              <a:rPr lang="en-US" dirty="0" err="1"/>
              <a:t>IDrain</a:t>
            </a:r>
            <a:r>
              <a:rPr lang="en-US" dirty="0"/>
              <a:t> ∝ 10</a:t>
            </a:r>
            <a:r>
              <a:rPr lang="en-US" baseline="30000" dirty="0"/>
              <a:t>-6</a:t>
            </a:r>
            <a:r>
              <a:rPr lang="en-US" dirty="0"/>
              <a:t> A at </a:t>
            </a:r>
            <a:r>
              <a:rPr lang="en-US" dirty="0" err="1"/>
              <a:t>VGate</a:t>
            </a:r>
            <a:r>
              <a:rPr lang="en-US" dirty="0"/>
              <a:t>=42V.</a:t>
            </a:r>
          </a:p>
          <a:p>
            <a:r>
              <a:rPr lang="en-US" dirty="0"/>
              <a:t>Peaks are present and POSITIVE but very small (∝10</a:t>
            </a:r>
            <a:r>
              <a:rPr lang="en-US" baseline="30000" dirty="0"/>
              <a:t>-9</a:t>
            </a:r>
            <a:r>
              <a:rPr lang="en-US" dirty="0"/>
              <a:t>A) . Almost no noise. </a:t>
            </a:r>
          </a:p>
          <a:p>
            <a:r>
              <a:rPr lang="en-US" dirty="0"/>
              <a:t>At 40 V peaks were quite small   (∝10</a:t>
            </a:r>
            <a:r>
              <a:rPr lang="en-US" baseline="30000" dirty="0"/>
              <a:t>-9</a:t>
            </a:r>
            <a:r>
              <a:rPr lang="en-US" dirty="0"/>
              <a:t>A) already at </a:t>
            </a:r>
            <a:r>
              <a:rPr lang="en-US" dirty="0" err="1"/>
              <a:t>ITube</a:t>
            </a:r>
            <a:r>
              <a:rPr lang="en-US" dirty="0"/>
              <a:t>=500uA, so I stopped here and increased </a:t>
            </a:r>
            <a:r>
              <a:rPr lang="en-US" dirty="0" err="1"/>
              <a:t>VGate</a:t>
            </a:r>
            <a:r>
              <a:rPr lang="en-US" dirty="0"/>
              <a:t> to 50V. </a:t>
            </a:r>
          </a:p>
          <a:p>
            <a:endParaRPr lang="ru-RU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8AF6768-0828-D74F-894C-328181D02E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7516010"/>
              </p:ext>
            </p:extLst>
          </p:nvPr>
        </p:nvGraphicFramePr>
        <p:xfrm>
          <a:off x="3978857" y="282518"/>
          <a:ext cx="4234285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78857" y="282518"/>
                        <a:ext cx="4234285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CD6EC0F-4619-E80E-980A-05026FBEF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974740"/>
              </p:ext>
            </p:extLst>
          </p:nvPr>
        </p:nvGraphicFramePr>
        <p:xfrm>
          <a:off x="0" y="28251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28251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438E8DF-E120-E22E-E593-2D7B6710F2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6463957"/>
              </p:ext>
            </p:extLst>
          </p:nvPr>
        </p:nvGraphicFramePr>
        <p:xfrm>
          <a:off x="0" y="3335482"/>
          <a:ext cx="4234285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81A4AF6-0B70-63B7-E413-F001F920D2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3335482"/>
                        <a:ext cx="4234285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AEA26B4-EE4C-755F-BDD8-350FF4EDA6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48667"/>
              </p:ext>
            </p:extLst>
          </p:nvPr>
        </p:nvGraphicFramePr>
        <p:xfrm>
          <a:off x="3978857" y="3335482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D6B59B6-4BAF-4DA0-D743-8EE368484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78857" y="3335482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9084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3FD13-21AD-E75E-6D7F-1760AE4F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000" b="1" dirty="0"/>
              <a:t>Sample14_device3</a:t>
            </a:r>
            <a:endParaRPr lang="ru-RU" sz="20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28CB50-5C30-D2D9-E609-E64465F0C3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69761" y="3840956"/>
            <a:ext cx="5113006" cy="2146061"/>
          </a:xfrm>
        </p:spPr>
        <p:txBody>
          <a:bodyPr/>
          <a:lstStyle/>
          <a:p>
            <a:r>
              <a:rPr lang="en-US" dirty="0"/>
              <a:t>The magnitude of the sensitivity per unit volume is similar to Sample12_device3 at </a:t>
            </a:r>
            <a:r>
              <a:rPr lang="en-US" dirty="0" err="1"/>
              <a:t>VGate</a:t>
            </a:r>
            <a:r>
              <a:rPr lang="en-US" dirty="0"/>
              <a:t>=30V and 40V (at 50V the value is negative): ∝ 10</a:t>
            </a:r>
            <a:r>
              <a:rPr lang="en-US" baseline="30000" dirty="0"/>
              <a:t>11 </a:t>
            </a:r>
            <a:r>
              <a:rPr lang="en-US" dirty="0" err="1"/>
              <a:t>uC</a:t>
            </a:r>
            <a:r>
              <a:rPr lang="en-US" dirty="0"/>
              <a:t>/(</a:t>
            </a:r>
            <a:r>
              <a:rPr lang="en-US" dirty="0" err="1"/>
              <a:t>Gy</a:t>
            </a:r>
            <a:r>
              <a:rPr lang="en-US" dirty="0"/>
              <a:t>*cm</a:t>
            </a:r>
            <a:r>
              <a:rPr lang="en-US" baseline="30000" dirty="0"/>
              <a:t>3</a:t>
            </a:r>
            <a:r>
              <a:rPr lang="en-US" dirty="0"/>
              <a:t>).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3E03442-7BE2-E8FA-7CDD-23FE51938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0377658"/>
              </p:ext>
            </p:extLst>
          </p:nvPr>
        </p:nvGraphicFramePr>
        <p:xfrm>
          <a:off x="-490667" y="382904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490667" y="382904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BF5859C-43DE-802C-D31C-0F87C69C6CF9}"/>
              </a:ext>
            </a:extLst>
          </p:cNvPr>
          <p:cNvSpPr txBox="1"/>
          <p:nvPr/>
        </p:nvSpPr>
        <p:spPr>
          <a:xfrm>
            <a:off x="7335520" y="1910080"/>
            <a:ext cx="3482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Sensitivity/Volume (</a:t>
            </a:r>
            <a:r>
              <a:rPr lang="en-US" b="1" dirty="0" err="1"/>
              <a:t>uC</a:t>
            </a:r>
            <a:r>
              <a:rPr lang="en-US" b="1" dirty="0"/>
              <a:t>/(</a:t>
            </a:r>
            <a:r>
              <a:rPr lang="en-US" b="1" dirty="0" err="1"/>
              <a:t>Gy</a:t>
            </a:r>
            <a:r>
              <a:rPr lang="en-US" b="1" dirty="0"/>
              <a:t>*cm</a:t>
            </a:r>
            <a:r>
              <a:rPr lang="en-US" b="1" baseline="30000" dirty="0"/>
              <a:t>3</a:t>
            </a:r>
            <a:r>
              <a:rPr lang="en-US" b="1" dirty="0"/>
              <a:t>)):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VGate</a:t>
            </a:r>
            <a:r>
              <a:rPr lang="en-US" dirty="0"/>
              <a:t>=50V -&gt;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(6.5±0.7</a:t>
            </a:r>
            <a:r>
              <a:rPr lang="en-US" dirty="0"/>
              <a:t>)*10</a:t>
            </a:r>
            <a:r>
              <a:rPr lang="en-US" baseline="30000" dirty="0"/>
              <a:t>11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13962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0FADF1-16B9-3B4E-49B0-550342E79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Sample14_device4 (15/11)</a:t>
            </a:r>
            <a:endParaRPr lang="ru-RU" b="1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27A3FCE-F4F1-40AE-3E6B-A69CFA662A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1553812"/>
              </p:ext>
            </p:extLst>
          </p:nvPr>
        </p:nvGraphicFramePr>
        <p:xfrm>
          <a:off x="-398886" y="181800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612D3F1-0D66-5252-1370-13A49DE832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98886" y="181800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69545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3CA65F-8654-8D4C-963C-AC3E60422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Sample14_device4 (15/11)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C612E-EB2C-75D1-7FC9-2F32A00731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Both initial and final </a:t>
            </a:r>
            <a:r>
              <a:rPr lang="en-US" dirty="0" err="1"/>
              <a:t>trfSat</a:t>
            </a:r>
            <a:r>
              <a:rPr lang="en-US" dirty="0"/>
              <a:t> are fine with almost no hysteresis. </a:t>
            </a:r>
            <a:endParaRPr lang="ru-RU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F44C70D-09A8-EB68-745D-1C94D94431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882889"/>
              </p:ext>
            </p:extLst>
          </p:nvPr>
        </p:nvGraphicFramePr>
        <p:xfrm>
          <a:off x="0" y="203264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203264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D56E7A5-A5C4-F878-AD24-174DD907D4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237000"/>
              </p:ext>
            </p:extLst>
          </p:nvPr>
        </p:nvGraphicFramePr>
        <p:xfrm>
          <a:off x="5754027" y="203264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360EB8E-CDC0-6E78-76C9-BAC85DC134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54027" y="203264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98184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9D2A1-3E87-4D80-985A-DBCC0C43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Sample14_device4 (15/11)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31AD54-6F5B-CAF7-8440-972E99B1F3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VGate</a:t>
            </a:r>
            <a:r>
              <a:rPr lang="en-US" dirty="0"/>
              <a:t>=1V the peaks are POSITIVE, however, they diminish as </a:t>
            </a:r>
            <a:r>
              <a:rPr lang="en-US" dirty="0" err="1"/>
              <a:t>ITube</a:t>
            </a:r>
            <a:r>
              <a:rPr lang="en-US" dirty="0"/>
              <a:t> increases. </a:t>
            </a:r>
          </a:p>
          <a:p>
            <a:r>
              <a:rPr lang="en-US" dirty="0"/>
              <a:t>At </a:t>
            </a:r>
            <a:r>
              <a:rPr lang="en-US" dirty="0" err="1"/>
              <a:t>VGate</a:t>
            </a:r>
            <a:r>
              <a:rPr lang="en-US" dirty="0"/>
              <a:t>=2V large negative peaks appear. The same tendency happens at </a:t>
            </a:r>
            <a:r>
              <a:rPr lang="en-US" dirty="0" err="1"/>
              <a:t>VGate</a:t>
            </a:r>
            <a:r>
              <a:rPr lang="en-US" dirty="0"/>
              <a:t>=3V and 5V.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8223E85-21CB-0777-6774-DF61E76793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899803"/>
              </p:ext>
            </p:extLst>
          </p:nvPr>
        </p:nvGraphicFramePr>
        <p:xfrm>
          <a:off x="4102195" y="300269"/>
          <a:ext cx="4234285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02195" y="300269"/>
                        <a:ext cx="4234285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864DCE0-F81E-AA6E-6708-3AF24ADD1E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588807"/>
              </p:ext>
            </p:extLst>
          </p:nvPr>
        </p:nvGraphicFramePr>
        <p:xfrm>
          <a:off x="356" y="3317731"/>
          <a:ext cx="4234285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6" y="3317731"/>
                        <a:ext cx="4234285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7BFB1BF-1A22-3F50-AC58-07F2B3B5A1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803390"/>
              </p:ext>
            </p:extLst>
          </p:nvPr>
        </p:nvGraphicFramePr>
        <p:xfrm>
          <a:off x="4098731" y="3317731"/>
          <a:ext cx="4234285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9B742585-6476-E71F-B923-FD45DB89CD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98731" y="3317731"/>
                        <a:ext cx="4234285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99027C2-B5F6-D087-BE85-8FF487434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7734352"/>
              </p:ext>
            </p:extLst>
          </p:nvPr>
        </p:nvGraphicFramePr>
        <p:xfrm>
          <a:off x="0" y="300269"/>
          <a:ext cx="42346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C2259710-20BE-EBD2-CD0C-497BBA532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300269"/>
                        <a:ext cx="42346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399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B4FAB-048B-BD56-0A07-B212263A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X-ray measurements conditions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5699A-71FD-345A-FB28-ECFE5587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X-ray tube with Be window.</a:t>
            </a:r>
          </a:p>
          <a:p>
            <a:r>
              <a:rPr lang="en-US" dirty="0"/>
              <a:t>Distance between the samples and the Be window ≈30 cm.</a:t>
            </a:r>
          </a:p>
          <a:p>
            <a:r>
              <a:rPr lang="en-US" dirty="0"/>
              <a:t>Height (both the Be window and the samples) ≈ 22.5 cm.</a:t>
            </a:r>
          </a:p>
          <a:p>
            <a:r>
              <a:rPr lang="en-US" dirty="0"/>
              <a:t>The samples were placed in the </a:t>
            </a:r>
            <a:r>
              <a:rPr lang="en-US" dirty="0" err="1"/>
              <a:t>Nextron</a:t>
            </a:r>
            <a:r>
              <a:rPr lang="en-US" dirty="0"/>
              <a:t> box with tips.</a:t>
            </a:r>
          </a:p>
          <a:p>
            <a:r>
              <a:rPr lang="en-US" dirty="0"/>
              <a:t>During all the measurements the </a:t>
            </a:r>
            <a:r>
              <a:rPr lang="en-US" dirty="0" err="1"/>
              <a:t>Nextron</a:t>
            </a:r>
            <a:r>
              <a:rPr lang="en-US" dirty="0"/>
              <a:t> box with the samples was covered by Al foil.</a:t>
            </a:r>
          </a:p>
          <a:p>
            <a:r>
              <a:rPr lang="en-US" dirty="0"/>
              <a:t>The gate voltage was applied in the range between -50V and +50V.</a:t>
            </a:r>
          </a:p>
        </p:txBody>
      </p:sp>
    </p:spTree>
    <p:extLst>
      <p:ext uri="{BB962C8B-B14F-4D97-AF65-F5344CB8AC3E}">
        <p14:creationId xmlns:p14="http://schemas.microsoft.com/office/powerpoint/2010/main" val="1520871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8A5DCD-26A3-3149-9C4D-5387913C9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Sample14_device4 (22/11)</a:t>
            </a:r>
            <a:endParaRPr lang="ru-RU" b="1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31A705E-B7A9-CEB4-FB0E-92594F7FBB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5388417"/>
              </p:ext>
            </p:extLst>
          </p:nvPr>
        </p:nvGraphicFramePr>
        <p:xfrm>
          <a:off x="-389397" y="181800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612D3F1-0D66-5252-1370-13A49DE832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89397" y="181800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0780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53C6E8-E95F-1591-6FDB-5985E93E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Sample14_device4 (22/11)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841320-4DC2-C3DB-B535-AC07F71B94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0573" y="3840956"/>
            <a:ext cx="5422193" cy="2694926"/>
          </a:xfrm>
        </p:spPr>
        <p:txBody>
          <a:bodyPr>
            <a:normAutofit/>
          </a:bodyPr>
          <a:lstStyle/>
          <a:p>
            <a:r>
              <a:rPr lang="en-US" dirty="0"/>
              <a:t>Initial </a:t>
            </a:r>
            <a:r>
              <a:rPr lang="en-US" dirty="0" err="1"/>
              <a:t>trfSat</a:t>
            </a:r>
            <a:r>
              <a:rPr lang="en-US" dirty="0"/>
              <a:t> is quite good with small hysteresis. </a:t>
            </a:r>
          </a:p>
          <a:p>
            <a:r>
              <a:rPr lang="en-US" dirty="0" err="1"/>
              <a:t>IDrain</a:t>
            </a:r>
            <a:r>
              <a:rPr lang="en-US" dirty="0"/>
              <a:t> ∝ 10</a:t>
            </a:r>
            <a:r>
              <a:rPr lang="en-US" baseline="30000" dirty="0"/>
              <a:t>-6</a:t>
            </a:r>
            <a:r>
              <a:rPr lang="en-US" dirty="0"/>
              <a:t> A at </a:t>
            </a:r>
            <a:r>
              <a:rPr lang="en-US" dirty="0" err="1"/>
              <a:t>VGate</a:t>
            </a:r>
            <a:r>
              <a:rPr lang="en-US" dirty="0"/>
              <a:t>=-20V.</a:t>
            </a:r>
          </a:p>
          <a:p>
            <a:r>
              <a:rPr lang="en-US" dirty="0"/>
              <a:t>At </a:t>
            </a:r>
            <a:r>
              <a:rPr lang="en-US" dirty="0" err="1"/>
              <a:t>VGate</a:t>
            </a:r>
            <a:r>
              <a:rPr lang="en-US" dirty="0"/>
              <a:t>=-20V when the radiation is ON, </a:t>
            </a:r>
            <a:r>
              <a:rPr lang="en-US" dirty="0" err="1"/>
              <a:t>IDrain</a:t>
            </a:r>
            <a:r>
              <a:rPr lang="en-US" dirty="0"/>
              <a:t> starts to sharply decrease with no peaks but STEPS.</a:t>
            </a:r>
          </a:p>
          <a:p>
            <a:r>
              <a:rPr lang="en-US" dirty="0"/>
              <a:t>At </a:t>
            </a:r>
            <a:r>
              <a:rPr lang="en-US" dirty="0" err="1"/>
              <a:t>VGate</a:t>
            </a:r>
            <a:r>
              <a:rPr lang="en-US" dirty="0"/>
              <a:t>=1V </a:t>
            </a:r>
            <a:r>
              <a:rPr lang="en-US" dirty="0" err="1"/>
              <a:t>IDrain</a:t>
            </a:r>
            <a:r>
              <a:rPr lang="en-US" dirty="0"/>
              <a:t> starts to sharply decrease with almost no peaks or steps present.</a:t>
            </a:r>
            <a:endParaRPr lang="ru-RU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1FB2456-0B39-5828-E341-2FB9A08A1D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8457552"/>
              </p:ext>
            </p:extLst>
          </p:nvPr>
        </p:nvGraphicFramePr>
        <p:xfrm>
          <a:off x="3851146" y="230564"/>
          <a:ext cx="4234285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51146" y="230564"/>
                        <a:ext cx="4234285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818D91C-FF44-5647-CC5B-BFE312D835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999021"/>
              </p:ext>
            </p:extLst>
          </p:nvPr>
        </p:nvGraphicFramePr>
        <p:xfrm>
          <a:off x="-127715" y="230564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27715" y="230564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71F2944-C5CE-7FBE-13FC-C6D3059D28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537394"/>
              </p:ext>
            </p:extLst>
          </p:nvPr>
        </p:nvGraphicFramePr>
        <p:xfrm>
          <a:off x="-127715" y="3387436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5CBE92C-20D6-0A40-3A80-A5487944BF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27715" y="3387436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73628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8DFC3-6B53-8300-9A0E-7675F0ACE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82320"/>
          </a:xfrm>
        </p:spPr>
        <p:txBody>
          <a:bodyPr anchor="t">
            <a:normAutofit/>
          </a:bodyPr>
          <a:lstStyle/>
          <a:p>
            <a:r>
              <a:rPr lang="en-US" sz="2800" b="1" dirty="0"/>
              <a:t>Comparison with the data from literature:</a:t>
            </a:r>
            <a:endParaRPr lang="ru-RU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1A24D-3AA9-9731-6321-41F646EEC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120" y="518160"/>
            <a:ext cx="11028680" cy="6339839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sz="2000" b="0" i="0" dirty="0">
                <a:solidFill>
                  <a:srgbClr val="1A1A1A"/>
                </a:solidFill>
                <a:effectLst/>
                <a:latin typeface="Helvetica" panose="020B0604020202020204" pitchFamily="34" charset="0"/>
              </a:rPr>
              <a:t>Alberto </a:t>
            </a:r>
            <a:r>
              <a:rPr lang="en-US" sz="2000" b="0" i="0" dirty="0" err="1">
                <a:solidFill>
                  <a:srgbClr val="1A1A1A"/>
                </a:solidFill>
                <a:effectLst/>
                <a:latin typeface="Helvetica" panose="020B0604020202020204" pitchFamily="34" charset="0"/>
              </a:rPr>
              <a:t>Taffelli</a:t>
            </a:r>
            <a:r>
              <a:rPr lang="en-US" sz="2000" b="0" i="0" dirty="0">
                <a:solidFill>
                  <a:srgbClr val="1A1A1A"/>
                </a:solidFill>
                <a:effectLst/>
                <a:latin typeface="Helvetica" panose="020B0604020202020204" pitchFamily="34" charset="0"/>
              </a:rPr>
              <a:t>, Max </a:t>
            </a:r>
            <a:r>
              <a:rPr lang="en-US" sz="2000" b="0" i="0" dirty="0" err="1">
                <a:solidFill>
                  <a:srgbClr val="1A1A1A"/>
                </a:solidFill>
                <a:effectLst/>
                <a:latin typeface="Helvetica" panose="020B0604020202020204" pitchFamily="34" charset="0"/>
              </a:rPr>
              <a:t>Heyl</a:t>
            </a:r>
            <a:r>
              <a:rPr lang="en-US" sz="2000" b="0" i="0" dirty="0">
                <a:solidFill>
                  <a:srgbClr val="1A1A1A"/>
                </a:solidFill>
                <a:effectLst/>
                <a:latin typeface="Helvetica" panose="020B0604020202020204" pitchFamily="34" charset="0"/>
              </a:rPr>
              <a:t>, Matteo </a:t>
            </a:r>
            <a:r>
              <a:rPr lang="en-US" sz="2000" b="0" i="0" dirty="0" err="1">
                <a:solidFill>
                  <a:srgbClr val="1A1A1A"/>
                </a:solidFill>
                <a:effectLst/>
                <a:latin typeface="Helvetica" panose="020B0604020202020204" pitchFamily="34" charset="0"/>
              </a:rPr>
              <a:t>Favaro</a:t>
            </a:r>
            <a:r>
              <a:rPr lang="en-US" sz="2000" b="0" i="0" dirty="0">
                <a:solidFill>
                  <a:srgbClr val="1A1A1A"/>
                </a:solidFill>
                <a:effectLst/>
                <a:latin typeface="Helvetica" panose="020B0604020202020204" pitchFamily="34" charset="0"/>
              </a:rPr>
              <a:t>, Sandra </a:t>
            </a:r>
            <a:r>
              <a:rPr lang="en-US" sz="2000" b="0" i="0" dirty="0" err="1">
                <a:solidFill>
                  <a:srgbClr val="1A1A1A"/>
                </a:solidFill>
                <a:effectLst/>
                <a:latin typeface="Helvetica" panose="020B0604020202020204" pitchFamily="34" charset="0"/>
              </a:rPr>
              <a:t>Dirè</a:t>
            </a:r>
            <a:r>
              <a:rPr lang="en-US" sz="2000" b="0" i="0" dirty="0">
                <a:solidFill>
                  <a:srgbClr val="1A1A1A"/>
                </a:solidFill>
                <a:effectLst/>
                <a:latin typeface="Helvetica" panose="020B0604020202020204" pitchFamily="34" charset="0"/>
              </a:rPr>
              <a:t>, Lucio Pancheri, Emil J. W. List-</a:t>
            </a:r>
            <a:r>
              <a:rPr lang="en-US" sz="2000" b="0" i="0" dirty="0" err="1">
                <a:solidFill>
                  <a:srgbClr val="1A1A1A"/>
                </a:solidFill>
                <a:effectLst/>
                <a:latin typeface="Helvetica" panose="020B0604020202020204" pitchFamily="34" charset="0"/>
              </a:rPr>
              <a:t>Kratochvil</a:t>
            </a:r>
            <a:r>
              <a:rPr lang="en-US" sz="2000" b="0" i="0" dirty="0">
                <a:solidFill>
                  <a:srgbClr val="1A1A1A"/>
                </a:solidFill>
                <a:effectLst/>
                <a:latin typeface="Helvetica" panose="020B0604020202020204" pitchFamily="34" charset="0"/>
              </a:rPr>
              <a:t>, Alberto </a:t>
            </a:r>
            <a:r>
              <a:rPr lang="en-US" sz="2000" b="0" i="0" dirty="0" err="1">
                <a:solidFill>
                  <a:srgbClr val="1A1A1A"/>
                </a:solidFill>
                <a:effectLst/>
                <a:latin typeface="Helvetica" panose="020B0604020202020204" pitchFamily="34" charset="0"/>
              </a:rPr>
              <a:t>Quaranta</a:t>
            </a:r>
            <a:r>
              <a:rPr lang="en-US" sz="2000" b="0" i="0" dirty="0">
                <a:solidFill>
                  <a:srgbClr val="1A1A1A"/>
                </a:solidFill>
                <a:effectLst/>
                <a:latin typeface="Helvetica" panose="020B0604020202020204" pitchFamily="34" charset="0"/>
              </a:rPr>
              <a:t>, Giovanni Ligorio; Demonstrating the high sensitivity of MoS</a:t>
            </a:r>
            <a:r>
              <a:rPr lang="en-US" sz="2000" b="0" i="0" baseline="-25000" dirty="0">
                <a:solidFill>
                  <a:srgbClr val="1A1A1A"/>
                </a:solidFill>
                <a:effectLst/>
                <a:latin typeface="Helvetica" panose="020B0604020202020204" pitchFamily="34" charset="0"/>
              </a:rPr>
              <a:t>2</a:t>
            </a:r>
            <a:r>
              <a:rPr lang="en-US" sz="2000" b="0" i="0" dirty="0">
                <a:solidFill>
                  <a:srgbClr val="1A1A1A"/>
                </a:solidFill>
                <a:effectLst/>
                <a:latin typeface="Helvetica" panose="020B0604020202020204" pitchFamily="34" charset="0"/>
              </a:rPr>
              <a:t> monolayers in direct x-ray detectors. </a:t>
            </a:r>
            <a:r>
              <a:rPr lang="en-US" sz="2000" b="0" i="1" dirty="0">
                <a:solidFill>
                  <a:srgbClr val="1A1A1A"/>
                </a:solidFill>
                <a:effectLst/>
                <a:latin typeface="Helvetica" panose="020B0604020202020204" pitchFamily="34" charset="0"/>
              </a:rPr>
              <a:t>APL Mater.</a:t>
            </a:r>
            <a:r>
              <a:rPr lang="en-US" sz="2000" b="0" i="0" dirty="0">
                <a:solidFill>
                  <a:srgbClr val="1A1A1A"/>
                </a:solidFill>
                <a:effectLst/>
                <a:latin typeface="Helvetica" panose="020B0604020202020204" pitchFamily="34" charset="0"/>
              </a:rPr>
              <a:t> 1 August 2023; 11 (8): 081101. </a:t>
            </a:r>
            <a:r>
              <a:rPr lang="en-US" sz="2000" b="0" i="0" u="none" strike="noStrike" dirty="0">
                <a:solidFill>
                  <a:srgbClr val="0066CC"/>
                </a:solidFill>
                <a:effectLst/>
                <a:latin typeface="Helvetica" panose="020B0604020202020204" pitchFamily="34" charset="0"/>
                <a:hlinkClick r:id="rId3"/>
              </a:rPr>
              <a:t>https://doi.org/10.1063/5.0151794</a:t>
            </a:r>
            <a:endParaRPr lang="en-US" sz="2000" b="0" i="0" u="none" strike="noStrike" dirty="0">
              <a:solidFill>
                <a:srgbClr val="0066CC"/>
              </a:solidFill>
              <a:effectLst/>
              <a:latin typeface="Helvetica" panose="020B0604020202020204" pitchFamily="34" charset="0"/>
            </a:endParaRPr>
          </a:p>
          <a:p>
            <a:pPr marL="0" indent="0">
              <a:buNone/>
            </a:pPr>
            <a:endParaRPr lang="ru-RU" sz="2000" dirty="0"/>
          </a:p>
        </p:txBody>
      </p:sp>
      <p:pic>
        <p:nvPicPr>
          <p:cNvPr id="4" name="New picture">
            <a:extLst>
              <a:ext uri="{FF2B5EF4-FFF2-40B4-BE49-F238E27FC236}">
                <a16:creationId xmlns:a16="http://schemas.microsoft.com/office/drawing/2014/main" id="{BAF9099B-F2E9-C104-E0A6-759D11C9001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" t="55165"/>
          <a:stretch/>
        </p:blipFill>
        <p:spPr bwMode="auto">
          <a:xfrm>
            <a:off x="299720" y="1852930"/>
            <a:ext cx="5796280" cy="196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D46A1-9A2B-440D-F932-946879B8A0A1}"/>
              </a:ext>
            </a:extLst>
          </p:cNvPr>
          <p:cNvSpPr txBox="1"/>
          <p:nvPr/>
        </p:nvSpPr>
        <p:spPr>
          <a:xfrm>
            <a:off x="0" y="3820160"/>
            <a:ext cx="64419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>
                <a:latin typeface="Helvetica" panose="020B0604020202020204" pitchFamily="34" charset="0"/>
                <a:ea typeface="ＭＳ Ｐゴシック" panose="020B0600070205080204" pitchFamily="34" charset="-128"/>
              </a:rPr>
              <a:t>Fig: </a:t>
            </a:r>
            <a:r>
              <a:rPr lang="en-US" altLang="en-US" dirty="0">
                <a:latin typeface="Helvetica" panose="020B0604020202020204" pitchFamily="34" charset="0"/>
                <a:ea typeface="ＭＳ Ｐゴシック" panose="020B0600070205080204" pitchFamily="34" charset="-128"/>
              </a:rPr>
              <a:t>A schematic cross-section of the final device exposed to x ray and connected to an external source meter unit.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48138-0081-E20E-823B-7B70EC5AA679}"/>
              </a:ext>
            </a:extLst>
          </p:cNvPr>
          <p:cNvSpPr txBox="1"/>
          <p:nvPr/>
        </p:nvSpPr>
        <p:spPr>
          <a:xfrm>
            <a:off x="609600" y="4612202"/>
            <a:ext cx="45345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parameters: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Sensitivity/volume = 10</a:t>
            </a:r>
            <a:r>
              <a:rPr lang="en-US" baseline="30000" dirty="0"/>
              <a:t>8</a:t>
            </a:r>
            <a:r>
              <a:rPr lang="en-US" dirty="0"/>
              <a:t> – 10</a:t>
            </a:r>
            <a:r>
              <a:rPr lang="en-US" baseline="30000" dirty="0"/>
              <a:t>9</a:t>
            </a:r>
            <a:r>
              <a:rPr lang="en-US" dirty="0"/>
              <a:t> </a:t>
            </a:r>
            <a:r>
              <a:rPr lang="en-US" dirty="0" err="1"/>
              <a:t>uC</a:t>
            </a:r>
            <a:r>
              <a:rPr lang="en-US" dirty="0"/>
              <a:t>/(</a:t>
            </a:r>
            <a:r>
              <a:rPr lang="en-US" dirty="0" err="1"/>
              <a:t>Gy</a:t>
            </a:r>
            <a:r>
              <a:rPr lang="en-US" dirty="0"/>
              <a:t>*cm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Sensitivity/area = 10 – 100 </a:t>
            </a:r>
            <a:r>
              <a:rPr lang="en-US" dirty="0" err="1"/>
              <a:t>uC</a:t>
            </a:r>
            <a:r>
              <a:rPr lang="en-US" dirty="0"/>
              <a:t>/(</a:t>
            </a:r>
            <a:r>
              <a:rPr lang="en-US" dirty="0" err="1"/>
              <a:t>Gy</a:t>
            </a:r>
            <a:r>
              <a:rPr lang="en-US" dirty="0"/>
              <a:t>*cm</a:t>
            </a:r>
            <a:r>
              <a:rPr lang="en-US" baseline="30000" dirty="0"/>
              <a:t>2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44C91-E8D1-B973-42E7-7088CD7A2015}"/>
              </a:ext>
            </a:extLst>
          </p:cNvPr>
          <p:cNvSpPr txBox="1"/>
          <p:nvPr/>
        </p:nvSpPr>
        <p:spPr>
          <a:xfrm>
            <a:off x="6797040" y="1931908"/>
            <a:ext cx="39981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Deposition method – exfoliation method</a:t>
            </a:r>
          </a:p>
          <a:p>
            <a:endParaRPr lang="en-US" dirty="0"/>
          </a:p>
          <a:p>
            <a:r>
              <a:rPr lang="en-US" dirty="0" err="1"/>
              <a:t>Polysterene</a:t>
            </a:r>
            <a:r>
              <a:rPr lang="en-US" dirty="0"/>
              <a:t> (PS) film </a:t>
            </a:r>
            <a:r>
              <a:rPr lang="en-US" dirty="0" err="1"/>
              <a:t>th</a:t>
            </a:r>
            <a:r>
              <a:rPr lang="en-US" dirty="0"/>
              <a:t> ∝ 1 um</a:t>
            </a:r>
          </a:p>
          <a:p>
            <a:r>
              <a:rPr lang="en-US" dirty="0"/>
              <a:t>Au electrodes </a:t>
            </a:r>
            <a:r>
              <a:rPr lang="en-US" dirty="0" err="1"/>
              <a:t>th</a:t>
            </a:r>
            <a:r>
              <a:rPr lang="en-US" dirty="0"/>
              <a:t> = 100 nm</a:t>
            </a:r>
          </a:p>
          <a:p>
            <a:endParaRPr lang="en-US" dirty="0"/>
          </a:p>
          <a:p>
            <a:r>
              <a:rPr lang="en-US" dirty="0"/>
              <a:t>Active channel area = 0.03 mm</a:t>
            </a:r>
            <a:r>
              <a:rPr lang="en-US" baseline="30000" dirty="0"/>
              <a:t>2</a:t>
            </a:r>
          </a:p>
          <a:p>
            <a:r>
              <a:rPr lang="en-US" dirty="0"/>
              <a:t>Active channel </a:t>
            </a:r>
            <a:r>
              <a:rPr lang="en-US" dirty="0" err="1"/>
              <a:t>th</a:t>
            </a:r>
            <a:r>
              <a:rPr lang="en-US" dirty="0"/>
              <a:t> = 0.9 nm</a:t>
            </a:r>
          </a:p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EA94F-BCB8-E44F-310F-1B6C6B8A5811}"/>
              </a:ext>
            </a:extLst>
          </p:cNvPr>
          <p:cNvSpPr txBox="1"/>
          <p:nvPr/>
        </p:nvSpPr>
        <p:spPr>
          <a:xfrm>
            <a:off x="609600" y="5657671"/>
            <a:ext cx="72746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from Batch2 (S12_d3 and S14_d3):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S12_d3 Sensitivity/volume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(3.8±0.2)*10^11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dirty="0" err="1"/>
              <a:t>uC</a:t>
            </a:r>
            <a:r>
              <a:rPr lang="en-US" dirty="0"/>
              <a:t>/(</a:t>
            </a:r>
            <a:r>
              <a:rPr lang="en-US" dirty="0" err="1"/>
              <a:t>Gy</a:t>
            </a:r>
            <a:r>
              <a:rPr lang="en-US" dirty="0"/>
              <a:t>*cm</a:t>
            </a:r>
            <a:r>
              <a:rPr lang="en-US" baseline="30000" dirty="0"/>
              <a:t>3</a:t>
            </a:r>
            <a:r>
              <a:rPr lang="en-US" dirty="0"/>
              <a:t>) (</a:t>
            </a:r>
            <a:r>
              <a:rPr lang="en-US" dirty="0" err="1"/>
              <a:t>VGate</a:t>
            </a:r>
            <a:r>
              <a:rPr lang="en-US" dirty="0"/>
              <a:t>=30V)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S12_d3 Sensitivity/volume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(3.1±1.0)*10^11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dirty="0" err="1"/>
              <a:t>uC</a:t>
            </a:r>
            <a:r>
              <a:rPr lang="en-US" dirty="0"/>
              <a:t>/(</a:t>
            </a:r>
            <a:r>
              <a:rPr lang="en-US" dirty="0" err="1"/>
              <a:t>Gy</a:t>
            </a:r>
            <a:r>
              <a:rPr lang="en-US" dirty="0"/>
              <a:t>*cm</a:t>
            </a:r>
            <a:r>
              <a:rPr lang="en-US" baseline="30000" dirty="0"/>
              <a:t>3</a:t>
            </a:r>
            <a:r>
              <a:rPr lang="en-US" dirty="0"/>
              <a:t>) (</a:t>
            </a:r>
            <a:r>
              <a:rPr lang="en-US" dirty="0" err="1"/>
              <a:t>VGate</a:t>
            </a:r>
            <a:r>
              <a:rPr lang="en-US" dirty="0"/>
              <a:t>=40V)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S14_d3 Sensitivity/volume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.5±0.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7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)*10^11</a:t>
            </a:r>
            <a:r>
              <a:rPr lang="ru-RU" dirty="0"/>
              <a:t> </a:t>
            </a:r>
            <a:r>
              <a:rPr lang="en-US" dirty="0" err="1"/>
              <a:t>uC</a:t>
            </a:r>
            <a:r>
              <a:rPr lang="en-US" dirty="0"/>
              <a:t>/(</a:t>
            </a:r>
            <a:r>
              <a:rPr lang="en-US" dirty="0" err="1"/>
              <a:t>Gy</a:t>
            </a:r>
            <a:r>
              <a:rPr lang="en-US" dirty="0"/>
              <a:t>*cm</a:t>
            </a:r>
            <a:r>
              <a:rPr lang="en-US" baseline="30000" dirty="0"/>
              <a:t>3</a:t>
            </a:r>
            <a:r>
              <a:rPr lang="en-US" dirty="0"/>
              <a:t>) (</a:t>
            </a:r>
            <a:r>
              <a:rPr lang="en-US" dirty="0" err="1"/>
              <a:t>VGate</a:t>
            </a:r>
            <a:r>
              <a:rPr lang="en-US" dirty="0"/>
              <a:t>=50V)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2062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4DD05A-6720-058A-CC3F-182ABDA52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tendency in most samples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EF362C-08B1-0449-4243-3636E90B6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(up to 10 minutes) relaxation of the drain current, that could be caused by high concentration of traps in the active channel.</a:t>
            </a:r>
          </a:p>
          <a:p>
            <a:r>
              <a:rPr lang="en-US" dirty="0"/>
              <a:t>When the X-ray radiation is ON, </a:t>
            </a:r>
            <a:r>
              <a:rPr lang="en-US" dirty="0" err="1"/>
              <a:t>IDrain</a:t>
            </a:r>
            <a:r>
              <a:rPr lang="en-US" dirty="0"/>
              <a:t> starts to decrease more faster than when the radiation is OFF. The result is similar to steps that are directed downwards.</a:t>
            </a:r>
          </a:p>
          <a:p>
            <a:r>
              <a:rPr lang="en-US" dirty="0"/>
              <a:t>Only two samples have devices that perform positive peaks under     X-rays: Sample12 (S12_d3) and Sample14 (S14_d1, S14_d3 and S14_d4).</a:t>
            </a:r>
          </a:p>
          <a:p>
            <a:r>
              <a:rPr lang="en-US" dirty="0"/>
              <a:t>Some samples have working transfer characteristics, however, they show no signal of any kind even at </a:t>
            </a:r>
            <a:r>
              <a:rPr lang="en-US" dirty="0" err="1"/>
              <a:t>ITube</a:t>
            </a:r>
            <a:r>
              <a:rPr lang="en-US" dirty="0"/>
              <a:t>=500uA.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5735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2F72-E584-0054-D4E7-475DEEC33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sz="2800" b="1" dirty="0"/>
              <a:t>Experimental setup</a:t>
            </a:r>
            <a:endParaRPr lang="ru-RU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445641-C7E3-1E63-BCD8-E563DD3CD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5" y="571252"/>
            <a:ext cx="5128355" cy="3846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3D20E3-44FF-05FB-BBBF-A3E06951A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944" y="160117"/>
            <a:ext cx="2700000" cy="36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0C4C5C-2FDD-906C-F327-B663F01AA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245" y="160117"/>
            <a:ext cx="3839512" cy="28796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8255D0-98D1-DA49-0FDC-EDC11B012467}"/>
              </a:ext>
            </a:extLst>
          </p:cNvPr>
          <p:cNvSpPr txBox="1"/>
          <p:nvPr/>
        </p:nvSpPr>
        <p:spPr>
          <a:xfrm>
            <a:off x="2032000" y="450088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CBDDEE-2F6B-9FFD-2ECE-C50A17FD05FF}"/>
              </a:ext>
            </a:extLst>
          </p:cNvPr>
          <p:cNvSpPr txBox="1"/>
          <p:nvPr/>
        </p:nvSpPr>
        <p:spPr>
          <a:xfrm>
            <a:off x="6934202" y="311117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E98E1E-2842-33F3-B508-C745FA59169B}"/>
              </a:ext>
            </a:extLst>
          </p:cNvPr>
          <p:cNvSpPr txBox="1"/>
          <p:nvPr/>
        </p:nvSpPr>
        <p:spPr>
          <a:xfrm>
            <a:off x="10501187" y="377840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AEFEFD-5AFA-F160-7806-0E0D5C137884}"/>
              </a:ext>
            </a:extLst>
          </p:cNvPr>
          <p:cNvSpPr txBox="1"/>
          <p:nvPr/>
        </p:nvSpPr>
        <p:spPr>
          <a:xfrm>
            <a:off x="185325" y="5266127"/>
            <a:ext cx="6155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Fig: </a:t>
            </a:r>
            <a:r>
              <a:rPr lang="en-US" dirty="0"/>
              <a:t>(a) Experimental setup; (b) X-ray tube control unit; (c) SMU;</a:t>
            </a:r>
          </a:p>
          <a:p>
            <a:r>
              <a:rPr lang="en-US" dirty="0"/>
              <a:t>(d) </a:t>
            </a:r>
            <a:r>
              <a:rPr lang="en-US" dirty="0" err="1"/>
              <a:t>Nextron</a:t>
            </a:r>
            <a:r>
              <a:rPr lang="en-US" dirty="0"/>
              <a:t> box.</a:t>
            </a:r>
            <a:endParaRPr lang="ru-RU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A1CF1B-F5CB-2356-A9B0-94A185766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36143" y="3444756"/>
            <a:ext cx="2802890" cy="38395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35C75A-F5C8-AFAC-FAB6-699897DFC6A7}"/>
              </a:ext>
            </a:extLst>
          </p:cNvPr>
          <p:cNvSpPr txBox="1"/>
          <p:nvPr/>
        </p:nvSpPr>
        <p:spPr>
          <a:xfrm>
            <a:off x="10477143" y="511697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8981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E9E41-08FA-40E3-7F8E-D9F52A99D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90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sz="2800" b="1" dirty="0"/>
              <a:t>Calibration Plot (distance 32 cm from the chassis)</a:t>
            </a:r>
            <a:endParaRPr lang="ru-RU" sz="28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B015992-DA24-655B-57AB-0E9AE605F6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122681"/>
              </p:ext>
            </p:extLst>
          </p:nvPr>
        </p:nvGraphicFramePr>
        <p:xfrm>
          <a:off x="2210270" y="378000"/>
          <a:ext cx="8468571" cy="64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10270" y="378000"/>
                        <a:ext cx="8468571" cy="64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7210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FDAD-FC0E-31EC-6662-25F79C90E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Sample1_device1</a:t>
            </a:r>
            <a:endParaRPr lang="ru-RU" b="1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FDD1712-C729-4416-4AFD-C70498C308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6998292"/>
              </p:ext>
            </p:extLst>
          </p:nvPr>
        </p:nvGraphicFramePr>
        <p:xfrm>
          <a:off x="-408214" y="1818000"/>
          <a:ext cx="6585832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6C35F3A8-B599-78C5-C37F-D1A16C8A4E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408214" y="1818000"/>
                        <a:ext cx="6585832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BCA815E2-C5E8-349B-73DD-4C9763D253C1}"/>
              </a:ext>
            </a:extLst>
          </p:cNvPr>
          <p:cNvGrpSpPr/>
          <p:nvPr/>
        </p:nvGrpSpPr>
        <p:grpSpPr>
          <a:xfrm>
            <a:off x="7706361" y="319557"/>
            <a:ext cx="3240000" cy="3240000"/>
            <a:chOff x="6957162" y="2414028"/>
            <a:chExt cx="4319905" cy="431990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2C4E8D-0C10-FE8C-C2DD-1C1F33610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162" y="2414028"/>
              <a:ext cx="4319905" cy="4319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1474B9A-D1D0-3A10-12DB-6F833D65AFDB}"/>
                </a:ext>
              </a:extLst>
            </p:cNvPr>
            <p:cNvSpPr/>
            <p:nvPr/>
          </p:nvSpPr>
          <p:spPr>
            <a:xfrm>
              <a:off x="7853173" y="4869693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9AA9A0-A301-E9F8-7631-F45D1451C717}"/>
                </a:ext>
              </a:extLst>
            </p:cNvPr>
            <p:cNvSpPr/>
            <p:nvPr/>
          </p:nvSpPr>
          <p:spPr>
            <a:xfrm>
              <a:off x="8214417" y="5049693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41E5C4B-4FB9-60E3-4E8F-DA4AA8021404}"/>
                </a:ext>
              </a:extLst>
            </p:cNvPr>
            <p:cNvSpPr/>
            <p:nvPr/>
          </p:nvSpPr>
          <p:spPr>
            <a:xfrm>
              <a:off x="8993558" y="4269879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6DE9915-0517-19B0-E589-C86A5E8CA08E}"/>
                </a:ext>
              </a:extLst>
            </p:cNvPr>
            <p:cNvSpPr/>
            <p:nvPr/>
          </p:nvSpPr>
          <p:spPr>
            <a:xfrm>
              <a:off x="9842244" y="4179879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E3AFC02-0DF8-1725-2F05-5209A5847A32}"/>
                </a:ext>
              </a:extLst>
            </p:cNvPr>
            <p:cNvSpPr/>
            <p:nvPr/>
          </p:nvSpPr>
          <p:spPr>
            <a:xfrm>
              <a:off x="9382247" y="5775185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5E4714-4682-35BB-1549-1C03A657071B}"/>
                </a:ext>
              </a:extLst>
            </p:cNvPr>
            <p:cNvSpPr txBox="1"/>
            <p:nvPr/>
          </p:nvSpPr>
          <p:spPr>
            <a:xfrm>
              <a:off x="6957162" y="4651916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D82CB8-4F8A-BED3-9213-C6A3DBF3A002}"/>
                </a:ext>
              </a:extLst>
            </p:cNvPr>
            <p:cNvSpPr txBox="1"/>
            <p:nvPr/>
          </p:nvSpPr>
          <p:spPr>
            <a:xfrm>
              <a:off x="8267709" y="4740333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87385A-8172-9DD6-006F-592499466FA2}"/>
                </a:ext>
              </a:extLst>
            </p:cNvPr>
            <p:cNvSpPr txBox="1"/>
            <p:nvPr/>
          </p:nvSpPr>
          <p:spPr>
            <a:xfrm>
              <a:off x="8288041" y="3979425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4AF8BF-4C25-882C-73BF-ABB50748C541}"/>
                </a:ext>
              </a:extLst>
            </p:cNvPr>
            <p:cNvSpPr txBox="1"/>
            <p:nvPr/>
          </p:nvSpPr>
          <p:spPr>
            <a:xfrm>
              <a:off x="9932244" y="3872102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6C9DDF-4D3C-0A8E-52EE-482FBE12540C}"/>
                </a:ext>
              </a:extLst>
            </p:cNvPr>
            <p:cNvSpPr txBox="1"/>
            <p:nvPr/>
          </p:nvSpPr>
          <p:spPr>
            <a:xfrm>
              <a:off x="8638066" y="5501241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0EBCAB7-788B-5342-224B-C9C42086BD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1" t="20495" r="189" b="11555"/>
          <a:stretch/>
        </p:blipFill>
        <p:spPr>
          <a:xfrm>
            <a:off x="7761032" y="3647131"/>
            <a:ext cx="3215326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986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18606</TotalTime>
  <Words>2436</Words>
  <Application>Microsoft Office PowerPoint</Application>
  <PresentationFormat>Widescreen</PresentationFormat>
  <Paragraphs>488</Paragraphs>
  <Slides>52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Helvetica</vt:lpstr>
      <vt:lpstr>Times New Roman</vt:lpstr>
      <vt:lpstr>Office Theme</vt:lpstr>
      <vt:lpstr>Graph</vt:lpstr>
      <vt:lpstr>Report on Electrical Characterisation of 1-layer MoS2 thin film transistors under X-ray radiation (17/11-22/11)</vt:lpstr>
      <vt:lpstr>Samples structure and characterization</vt:lpstr>
      <vt:lpstr>Table (Samples 1-8)</vt:lpstr>
      <vt:lpstr>Table (Samples 9-14)</vt:lpstr>
      <vt:lpstr>X-ray measurements conditions</vt:lpstr>
      <vt:lpstr>Common tendency in most samples</vt:lpstr>
      <vt:lpstr>Experimental setup</vt:lpstr>
      <vt:lpstr>Calibration Plot (distance 32 cm from the chassis)</vt:lpstr>
      <vt:lpstr>Sample1_device1</vt:lpstr>
      <vt:lpstr>Sample1_device1</vt:lpstr>
      <vt:lpstr>Sample1_device3</vt:lpstr>
      <vt:lpstr>Sample1_device3</vt:lpstr>
      <vt:lpstr>Sample1_device3</vt:lpstr>
      <vt:lpstr>Sample4_device1</vt:lpstr>
      <vt:lpstr>Sample4_device1</vt:lpstr>
      <vt:lpstr>Sample6_device1</vt:lpstr>
      <vt:lpstr>Sample6_device1</vt:lpstr>
      <vt:lpstr>Sample6_device1</vt:lpstr>
      <vt:lpstr>Sample6_device5</vt:lpstr>
      <vt:lpstr>Sample6_device5</vt:lpstr>
      <vt:lpstr>Sample7_device1</vt:lpstr>
      <vt:lpstr>Sample7_device1</vt:lpstr>
      <vt:lpstr>Sample8_device1</vt:lpstr>
      <vt:lpstr>Sample8_device1</vt:lpstr>
      <vt:lpstr>Sample9_device3</vt:lpstr>
      <vt:lpstr>Sample9_device3</vt:lpstr>
      <vt:lpstr>Sample10_device3</vt:lpstr>
      <vt:lpstr>Sample10_device3</vt:lpstr>
      <vt:lpstr>Sample10_device6</vt:lpstr>
      <vt:lpstr>Sample10_device6</vt:lpstr>
      <vt:lpstr>Sample11_device3</vt:lpstr>
      <vt:lpstr>Sample11_device3</vt:lpstr>
      <vt:lpstr>Sample12_device2</vt:lpstr>
      <vt:lpstr>Sample12_device2</vt:lpstr>
      <vt:lpstr>Sample12_device3</vt:lpstr>
      <vt:lpstr>Sample12_device3</vt:lpstr>
      <vt:lpstr>Sample12_device3</vt:lpstr>
      <vt:lpstr>Sample12_device4</vt:lpstr>
      <vt:lpstr>Sample12_device4</vt:lpstr>
      <vt:lpstr>Sample14_device1</vt:lpstr>
      <vt:lpstr>Sample14_device1</vt:lpstr>
      <vt:lpstr>Sample14_device2</vt:lpstr>
      <vt:lpstr>Sample14_device2</vt:lpstr>
      <vt:lpstr>Sample14_device3</vt:lpstr>
      <vt:lpstr>Sample14_device3</vt:lpstr>
      <vt:lpstr>Sample14_device3</vt:lpstr>
      <vt:lpstr>Sample14_device4 (15/11)</vt:lpstr>
      <vt:lpstr>Sample14_device4 (15/11)</vt:lpstr>
      <vt:lpstr>Sample14_device4 (15/11)</vt:lpstr>
      <vt:lpstr>Sample14_device4 (22/11)</vt:lpstr>
      <vt:lpstr>Sample14_device4 (22/11)</vt:lpstr>
      <vt:lpstr>Comparison with the data from literature: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22/11/2023 </dc:title>
  <dc:creator>Mikhail Bandurist</dc:creator>
  <cp:lastModifiedBy>Mikhail Bandurist</cp:lastModifiedBy>
  <cp:revision>53</cp:revision>
  <dcterms:created xsi:type="dcterms:W3CDTF">2023-11-22T20:47:20Z</dcterms:created>
  <dcterms:modified xsi:type="dcterms:W3CDTF">2024-01-16T16:35:45Z</dcterms:modified>
</cp:coreProperties>
</file>